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3" r:id="rId2"/>
  </p:sldMasterIdLst>
  <p:notesMasterIdLst>
    <p:notesMasterId r:id="rId18"/>
  </p:notesMasterIdLst>
  <p:handoutMasterIdLst>
    <p:handoutMasterId r:id="rId19"/>
  </p:handoutMasterIdLst>
  <p:sldIdLst>
    <p:sldId id="270" r:id="rId3"/>
    <p:sldId id="271" r:id="rId4"/>
    <p:sldId id="275" r:id="rId5"/>
    <p:sldId id="289" r:id="rId6"/>
    <p:sldId id="287" r:id="rId7"/>
    <p:sldId id="282" r:id="rId8"/>
    <p:sldId id="296" r:id="rId9"/>
    <p:sldId id="283" r:id="rId10"/>
    <p:sldId id="290" r:id="rId11"/>
    <p:sldId id="292" r:id="rId12"/>
    <p:sldId id="284" r:id="rId13"/>
    <p:sldId id="280" r:id="rId14"/>
    <p:sldId id="281" r:id="rId15"/>
    <p:sldId id="293" r:id="rId16"/>
    <p:sldId id="285" r:id="rId17"/>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7" autoAdjust="0"/>
    <p:restoredTop sz="92621" autoAdjust="0"/>
  </p:normalViewPr>
  <p:slideViewPr>
    <p:cSldViewPr>
      <p:cViewPr varScale="1">
        <p:scale>
          <a:sx n="52" d="100"/>
          <a:sy n="52" d="100"/>
        </p:scale>
        <p:origin x="116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3/31/2017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3/31/2017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3/31/2017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FC8593D-7C47-471E-A8DF-97AC4FFD13F5}"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3/31/2017</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FC8593D-7C47-471E-A8DF-97AC4FFD13F5}" type="datetimeFigureOut">
              <a:rPr lang="en-US" smtClean="0"/>
              <a:pPr/>
              <a:t>3/31/2017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89D71E3-7D81-4C24-B9D8-6B108755C64C}"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267200"/>
            <a:ext cx="6000750" cy="914400"/>
          </a:xfrm>
        </p:spPr>
        <p:txBody>
          <a:bodyPr>
            <a:normAutofit fontScale="92500" lnSpcReduction="10000"/>
          </a:bodyPr>
          <a:lstStyle/>
          <a:p>
            <a:r>
              <a:rPr lang="en-US" dirty="0" smtClean="0">
                <a:solidFill>
                  <a:schemeClr val="accent6"/>
                </a:solidFill>
              </a:rPr>
              <a:t>County </a:t>
            </a:r>
            <a:r>
              <a:rPr lang="en-US" dirty="0">
                <a:solidFill>
                  <a:schemeClr val="accent6"/>
                </a:solidFill>
              </a:rPr>
              <a:t>Committee on School District </a:t>
            </a:r>
            <a:r>
              <a:rPr lang="en-US" dirty="0" smtClean="0">
                <a:solidFill>
                  <a:schemeClr val="accent6"/>
                </a:solidFill>
              </a:rPr>
              <a:t>Organization Meeting</a:t>
            </a:r>
          </a:p>
          <a:p>
            <a:r>
              <a:rPr lang="en-US" dirty="0" smtClean="0">
                <a:solidFill>
                  <a:schemeClr val="accent6"/>
                </a:solidFill>
              </a:rPr>
              <a:t>May </a:t>
            </a:r>
            <a:r>
              <a:rPr lang="en-US" dirty="0">
                <a:solidFill>
                  <a:schemeClr val="accent6"/>
                </a:solidFill>
              </a:rPr>
              <a:t>17, </a:t>
            </a:r>
            <a:r>
              <a:rPr lang="en-US" dirty="0" smtClean="0">
                <a:solidFill>
                  <a:schemeClr val="accent6"/>
                </a:solidFill>
              </a:rPr>
              <a:t>2016</a:t>
            </a:r>
            <a:endParaRPr lang="en-US" dirty="0">
              <a:solidFill>
                <a:schemeClr val="accent6"/>
              </a:solidFill>
            </a:endParaRPr>
          </a:p>
        </p:txBody>
      </p:sp>
      <p:sp>
        <p:nvSpPr>
          <p:cNvPr id="2" name="Title 1"/>
          <p:cNvSpPr>
            <a:spLocks noGrp="1"/>
          </p:cNvSpPr>
          <p:nvPr>
            <p:ph type="ctrTitle"/>
          </p:nvPr>
        </p:nvSpPr>
        <p:spPr>
          <a:xfrm>
            <a:off x="609600" y="1981200"/>
            <a:ext cx="7772400" cy="1828800"/>
          </a:xfrm>
        </p:spPr>
        <p:txBody>
          <a:bodyPr>
            <a:noAutofit/>
          </a:bodyPr>
          <a:lstStyle/>
          <a:p>
            <a:r>
              <a:rPr lang="en-US" sz="3600" dirty="0" smtClean="0"/>
              <a:t>Panorama Heights (North Tustin) </a:t>
            </a:r>
            <a:r>
              <a:rPr lang="en-US" sz="3600" dirty="0"/>
              <a:t>Petition to transfer from OUSD to </a:t>
            </a:r>
            <a:r>
              <a:rPr lang="en-US" sz="3600" dirty="0" smtClean="0"/>
              <a:t>TUSD</a:t>
            </a:r>
            <a:endParaRPr lang="en-US" sz="3600" dirty="0"/>
          </a:p>
        </p:txBody>
      </p:sp>
      <p:cxnSp>
        <p:nvCxnSpPr>
          <p:cNvPr id="7" name="Straight Connector 6"/>
          <p:cNvCxnSpPr/>
          <p:nvPr/>
        </p:nvCxnSpPr>
        <p:spPr>
          <a:xfrm>
            <a:off x="762000" y="3962400"/>
            <a:ext cx="7467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81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1189" y="59324"/>
            <a:ext cx="8260672" cy="1039427"/>
          </a:xfrm>
        </p:spPr>
        <p:txBody>
          <a:bodyPr/>
          <a:lstStyle/>
          <a:p>
            <a:r>
              <a:rPr lang="en-US" dirty="0" smtClean="0"/>
              <a:t>Petition timeline</a:t>
            </a:r>
            <a:endParaRPr lang="en-US" dirty="0"/>
          </a:p>
        </p:txBody>
      </p:sp>
      <p:sp>
        <p:nvSpPr>
          <p:cNvPr id="3" name="Content Placeholder 2"/>
          <p:cNvSpPr>
            <a:spLocks noGrp="1"/>
          </p:cNvSpPr>
          <p:nvPr>
            <p:ph idx="1"/>
          </p:nvPr>
        </p:nvSpPr>
        <p:spPr>
          <a:xfrm>
            <a:off x="457200" y="914400"/>
            <a:ext cx="8229600" cy="5181600"/>
          </a:xfrm>
        </p:spPr>
        <p:txBody>
          <a:bodyPr>
            <a:normAutofit fontScale="92500" lnSpcReduction="20000"/>
          </a:bodyPr>
          <a:lstStyle/>
          <a:p>
            <a:r>
              <a:rPr lang="en-US" dirty="0" smtClean="0"/>
              <a:t>Original petition was submitted in October 2015 including signatures from all of the other half of Panorama Heights, with overwhelming support from all neighbors</a:t>
            </a:r>
            <a:br>
              <a:rPr lang="en-US" dirty="0" smtClean="0"/>
            </a:br>
            <a:endParaRPr lang="en-US" dirty="0" smtClean="0"/>
          </a:p>
          <a:p>
            <a:r>
              <a:rPr lang="en-US" dirty="0" smtClean="0"/>
              <a:t>Second petition was submitted February, 2016, vetted and deemed sufficient by OC Department of Education</a:t>
            </a:r>
            <a:br>
              <a:rPr lang="en-US" dirty="0" smtClean="0"/>
            </a:br>
            <a:endParaRPr lang="en-US" dirty="0" smtClean="0"/>
          </a:p>
          <a:p>
            <a:r>
              <a:rPr lang="en-US" dirty="0" smtClean="0"/>
              <a:t>Adjacent neighborhoods of Lower Panorama #1 and Lower Panorama #2 were omitted from this petition, but are recommended to be considered to create a unified North Tustin</a:t>
            </a:r>
          </a:p>
          <a:p>
            <a:endParaRPr lang="en-US" dirty="0" smtClean="0"/>
          </a:p>
          <a:p>
            <a:r>
              <a:rPr lang="en-US" dirty="0" smtClean="0"/>
              <a:t>April 1, 2016: OUSD mailed out letters to parents of OUSD students regarding petition impact</a:t>
            </a:r>
          </a:p>
          <a:p>
            <a:pPr lvl="1"/>
            <a:r>
              <a:rPr lang="en-US" b="1" dirty="0" smtClean="0"/>
              <a:t>RESULT = 0 Parents opposed to transfer responded</a:t>
            </a:r>
          </a:p>
        </p:txBody>
      </p:sp>
      <p:sp>
        <p:nvSpPr>
          <p:cNvPr id="4" name="TextBox 3"/>
          <p:cNvSpPr txBox="1"/>
          <p:nvPr/>
        </p:nvSpPr>
        <p:spPr>
          <a:xfrm>
            <a:off x="628650" y="60960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Goal – One school district for North Tustin</a:t>
            </a:r>
            <a:endParaRPr lang="en-US" sz="2800" dirty="0">
              <a:solidFill>
                <a:schemeClr val="bg1"/>
              </a:solidFill>
            </a:endParaRPr>
          </a:p>
        </p:txBody>
      </p:sp>
    </p:spTree>
    <p:extLst>
      <p:ext uri="{BB962C8B-B14F-4D97-AF65-F5344CB8AC3E}">
        <p14:creationId xmlns:p14="http://schemas.microsoft.com/office/powerpoint/2010/main" val="39839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1189" y="59324"/>
            <a:ext cx="8260672" cy="1039427"/>
          </a:xfrm>
        </p:spPr>
        <p:txBody>
          <a:bodyPr/>
          <a:lstStyle/>
          <a:p>
            <a:r>
              <a:rPr lang="en-US" dirty="0" smtClean="0"/>
              <a:t>Petition COMPARISON</a:t>
            </a:r>
            <a:endParaRPr lang="en-US" dirty="0"/>
          </a:p>
        </p:txBody>
      </p:sp>
      <p:sp>
        <p:nvSpPr>
          <p:cNvPr id="4" name="TextBox 3"/>
          <p:cNvSpPr txBox="1"/>
          <p:nvPr/>
        </p:nvSpPr>
        <p:spPr>
          <a:xfrm>
            <a:off x="628650" y="5715000"/>
            <a:ext cx="7905750" cy="954107"/>
          </a:xfrm>
          <a:prstGeom prst="rect">
            <a:avLst/>
          </a:prstGeom>
          <a:solidFill>
            <a:srgbClr val="6666FF"/>
          </a:solidFill>
        </p:spPr>
        <p:txBody>
          <a:bodyPr wrap="square" rtlCol="0">
            <a:spAutoFit/>
          </a:bodyPr>
          <a:lstStyle/>
          <a:p>
            <a:pPr algn="ctr"/>
            <a:r>
              <a:rPr lang="en-US" sz="2800" dirty="0" smtClean="0">
                <a:solidFill>
                  <a:schemeClr val="bg1"/>
                </a:solidFill>
              </a:rPr>
              <a:t>One Difference – Panorama Heights is closer to TUSD Schools</a:t>
            </a:r>
            <a:endParaRPr lang="en-US" sz="28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59286162"/>
              </p:ext>
            </p:extLst>
          </p:nvPr>
        </p:nvGraphicFramePr>
        <p:xfrm>
          <a:off x="628650" y="1083511"/>
          <a:ext cx="7905750" cy="4387650"/>
        </p:xfrm>
        <a:graphic>
          <a:graphicData uri="http://schemas.openxmlformats.org/drawingml/2006/table">
            <a:tbl>
              <a:tblPr firstRow="1" bandRow="1">
                <a:tableStyleId>{5C22544A-7EE6-4342-B048-85BDC9FD1C3A}</a:tableStyleId>
              </a:tblPr>
              <a:tblGrid>
                <a:gridCol w="3952875"/>
                <a:gridCol w="3952875"/>
              </a:tblGrid>
              <a:tr h="877530">
                <a:tc>
                  <a:txBody>
                    <a:bodyPr/>
                    <a:lstStyle/>
                    <a:p>
                      <a:pPr algn="ctr"/>
                      <a:r>
                        <a:rPr lang="en-US" sz="2400" dirty="0" smtClean="0"/>
                        <a:t>Rocking Horse Ridge II</a:t>
                      </a:r>
                      <a:endParaRPr lang="en-US" sz="2400" dirty="0"/>
                    </a:p>
                  </a:txBody>
                  <a:tcPr anchor="ctr"/>
                </a:tc>
                <a:tc>
                  <a:txBody>
                    <a:bodyPr/>
                    <a:lstStyle/>
                    <a:p>
                      <a:pPr algn="ctr"/>
                      <a:r>
                        <a:rPr lang="en-US" sz="2400" dirty="0" smtClean="0"/>
                        <a:t>Panorama Heights</a:t>
                      </a:r>
                      <a:endParaRPr lang="en-US" sz="2400" dirty="0"/>
                    </a:p>
                  </a:txBody>
                  <a:tcPr anchor="ctr"/>
                </a:tc>
              </a:tr>
              <a:tr h="877530">
                <a:tc>
                  <a:txBody>
                    <a:bodyPr/>
                    <a:lstStyle/>
                    <a:p>
                      <a:r>
                        <a:rPr lang="en-US" dirty="0" smtClean="0"/>
                        <a:t>43 Students</a:t>
                      </a:r>
                      <a:r>
                        <a:rPr lang="en-US" baseline="0" dirty="0" smtClean="0"/>
                        <a:t> in OUSD</a:t>
                      </a:r>
                      <a:endParaRPr lang="en-US" dirty="0"/>
                    </a:p>
                  </a:txBody>
                  <a:tcPr anchor="ctr"/>
                </a:tc>
                <a:tc>
                  <a:txBody>
                    <a:bodyPr/>
                    <a:lstStyle/>
                    <a:p>
                      <a:r>
                        <a:rPr lang="en-US" dirty="0" smtClean="0"/>
                        <a:t>54</a:t>
                      </a:r>
                      <a:r>
                        <a:rPr lang="en-US" baseline="0" dirty="0" smtClean="0"/>
                        <a:t> Students in OUSD</a:t>
                      </a:r>
                      <a:endParaRPr lang="en-US" dirty="0"/>
                    </a:p>
                  </a:txBody>
                  <a:tcPr anchor="ctr"/>
                </a:tc>
              </a:tr>
              <a:tr h="877530">
                <a:tc>
                  <a:txBody>
                    <a:bodyPr/>
                    <a:lstStyle/>
                    <a:p>
                      <a:r>
                        <a:rPr lang="en-US" dirty="0" smtClean="0"/>
                        <a:t>½ of Rocking Horse Ridge</a:t>
                      </a:r>
                      <a:r>
                        <a:rPr lang="en-US" baseline="0" dirty="0" smtClean="0"/>
                        <a:t> in TUSD</a:t>
                      </a:r>
                      <a:endParaRPr lang="en-US" dirty="0"/>
                    </a:p>
                  </a:txBody>
                  <a:tcPr anchor="ctr"/>
                </a:tc>
                <a:tc>
                  <a:txBody>
                    <a:bodyPr/>
                    <a:lstStyle/>
                    <a:p>
                      <a:r>
                        <a:rPr lang="en-US" dirty="0" smtClean="0"/>
                        <a:t>½ of Panorama Heights in TUSD</a:t>
                      </a:r>
                      <a:endParaRPr lang="en-US" dirty="0"/>
                    </a:p>
                  </a:txBody>
                  <a:tcPr anchor="ctr"/>
                </a:tc>
              </a:tr>
              <a:tr h="877530">
                <a:tc>
                  <a:txBody>
                    <a:bodyPr/>
                    <a:lstStyle/>
                    <a:p>
                      <a:r>
                        <a:rPr lang="en-US" dirty="0" smtClean="0"/>
                        <a:t>North Tustin Community –</a:t>
                      </a:r>
                      <a:r>
                        <a:rPr lang="en-US" baseline="0" dirty="0" smtClean="0"/>
                        <a:t> zip code, social ties</a:t>
                      </a:r>
                      <a:endParaRPr lang="en-US" dirty="0"/>
                    </a:p>
                  </a:txBody>
                  <a:tcPr anchor="ctr"/>
                </a:tc>
                <a:tc>
                  <a:txBody>
                    <a:bodyPr/>
                    <a:lstStyle/>
                    <a:p>
                      <a:r>
                        <a:rPr lang="en-US" dirty="0" smtClean="0"/>
                        <a:t>North Tustin Community- zip code, social ties</a:t>
                      </a:r>
                      <a:endParaRPr lang="en-US" dirty="0"/>
                    </a:p>
                  </a:txBody>
                  <a:tcPr anchor="ctr"/>
                </a:tc>
              </a:tr>
              <a:tr h="877530">
                <a:tc>
                  <a:txBody>
                    <a:bodyPr/>
                    <a:lstStyle/>
                    <a:p>
                      <a:r>
                        <a:rPr lang="en-US" dirty="0" smtClean="0"/>
                        <a:t>“Fiscally, the loss of students will be marginal” – OUSD response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Fiscally, the loss of students will be marginal.</a:t>
                      </a:r>
                    </a:p>
                  </a:txBody>
                  <a:tcPr anchor="ctr"/>
                </a:tc>
              </a:tr>
            </a:tbl>
          </a:graphicData>
        </a:graphic>
      </p:graphicFrame>
    </p:spTree>
    <p:extLst>
      <p:ext uri="{BB962C8B-B14F-4D97-AF65-F5344CB8AC3E}">
        <p14:creationId xmlns:p14="http://schemas.microsoft.com/office/powerpoint/2010/main" val="170306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0672" cy="1039427"/>
          </a:xfrm>
        </p:spPr>
        <p:txBody>
          <a:bodyPr>
            <a:normAutofit fontScale="90000"/>
          </a:bodyPr>
          <a:lstStyle/>
          <a:p>
            <a:pPr algn="ctr"/>
            <a:r>
              <a:rPr lang="en-US" b="1" dirty="0"/>
              <a:t>Criteria To Change School Districts Per Education </a:t>
            </a:r>
            <a:r>
              <a:rPr lang="en-US" b="1" dirty="0" smtClean="0"/>
              <a:t>Code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9470205"/>
              </p:ext>
            </p:extLst>
          </p:nvPr>
        </p:nvGraphicFramePr>
        <p:xfrm>
          <a:off x="228600" y="1752600"/>
          <a:ext cx="8686800" cy="4691742"/>
        </p:xfrm>
        <a:graphic>
          <a:graphicData uri="http://schemas.openxmlformats.org/drawingml/2006/table">
            <a:tbl>
              <a:tblPr firstRow="1" bandRow="1">
                <a:tableStyleId>{5C22544A-7EE6-4342-B048-85BDC9FD1C3A}</a:tableStyleId>
              </a:tblPr>
              <a:tblGrid>
                <a:gridCol w="466405"/>
                <a:gridCol w="3439740"/>
                <a:gridCol w="4780655"/>
              </a:tblGrid>
              <a:tr h="332014">
                <a:tc>
                  <a:txBody>
                    <a:bodyPr/>
                    <a:lstStyle/>
                    <a:p>
                      <a:pPr algn="ctr"/>
                      <a:r>
                        <a:rPr lang="en-US" sz="1400" dirty="0" smtClean="0"/>
                        <a:t>No.</a:t>
                      </a:r>
                      <a:endParaRPr lang="en-US" sz="1400" dirty="0"/>
                    </a:p>
                  </a:txBody>
                  <a:tcPr marL="68580" marR="68580"/>
                </a:tc>
                <a:tc>
                  <a:txBody>
                    <a:bodyPr/>
                    <a:lstStyle/>
                    <a:p>
                      <a:r>
                        <a:rPr lang="en-US" sz="1400" dirty="0" smtClean="0"/>
                        <a:t>Criteria</a:t>
                      </a:r>
                      <a:endParaRPr lang="en-US" sz="1400" dirty="0"/>
                    </a:p>
                  </a:txBody>
                  <a:tcPr marL="68580" marR="68580"/>
                </a:tc>
                <a:tc>
                  <a:txBody>
                    <a:bodyPr/>
                    <a:lstStyle/>
                    <a:p>
                      <a:r>
                        <a:rPr lang="en-US" sz="1400" dirty="0" smtClean="0"/>
                        <a:t>Petition</a:t>
                      </a:r>
                      <a:r>
                        <a:rPr lang="en-US" sz="1400" baseline="0" dirty="0" smtClean="0"/>
                        <a:t> Purpose</a:t>
                      </a:r>
                      <a:endParaRPr lang="en-US" sz="1400" dirty="0"/>
                    </a:p>
                  </a:txBody>
                  <a:tcPr marL="68580" marR="68580"/>
                </a:tc>
              </a:tr>
              <a:tr h="830036">
                <a:tc>
                  <a:txBody>
                    <a:bodyPr/>
                    <a:lstStyle/>
                    <a:p>
                      <a:pPr algn="ctr"/>
                      <a:r>
                        <a:rPr lang="en-US" sz="1400" dirty="0" smtClean="0"/>
                        <a:t>1</a:t>
                      </a:r>
                      <a:endParaRPr lang="en-US" sz="1400" dirty="0"/>
                    </a:p>
                  </a:txBody>
                  <a:tcPr marL="68580" marR="68580"/>
                </a:tc>
                <a:tc>
                  <a:txBody>
                    <a:bodyPr/>
                    <a:lstStyle/>
                    <a:p>
                      <a:r>
                        <a:rPr lang="en-US" sz="1400" dirty="0" smtClean="0"/>
                        <a:t>The reorganized districts will meet the adequate enrollment condition</a:t>
                      </a:r>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Panorama</a:t>
                      </a:r>
                      <a:r>
                        <a:rPr lang="en-US" sz="1400" baseline="0" dirty="0" smtClean="0"/>
                        <a:t> Heights represents l</a:t>
                      </a:r>
                      <a:r>
                        <a:rPr lang="en-US" sz="1400" dirty="0" smtClean="0"/>
                        <a:t>ess than </a:t>
                      </a:r>
                      <a:r>
                        <a:rPr lang="en-US" sz="1400" baseline="0" dirty="0" smtClean="0"/>
                        <a:t>0.018% of OUSD enrollment </a:t>
                      </a:r>
                      <a:endParaRPr lang="en-US" sz="1400" dirty="0" smtClean="0"/>
                    </a:p>
                    <a:p>
                      <a:endParaRPr lang="en-US" sz="1400" dirty="0"/>
                    </a:p>
                  </a:txBody>
                  <a:tcPr marL="68580" marR="68580"/>
                </a:tc>
              </a:tr>
              <a:tr h="1079046">
                <a:tc>
                  <a:txBody>
                    <a:bodyPr/>
                    <a:lstStyle/>
                    <a:p>
                      <a:pPr algn="ctr"/>
                      <a:r>
                        <a:rPr lang="en-US" sz="1400" dirty="0" smtClean="0"/>
                        <a:t>2</a:t>
                      </a:r>
                      <a:endParaRPr lang="en-US" sz="1400" dirty="0"/>
                    </a:p>
                  </a:txBody>
                  <a:tcPr marL="68580" marR="68580"/>
                </a:tc>
                <a:tc>
                  <a:txBody>
                    <a:bodyPr/>
                    <a:lstStyle/>
                    <a:p>
                      <a:r>
                        <a:rPr lang="en-US" sz="1400" dirty="0" smtClean="0"/>
                        <a:t>The school districts are each organized on the basis of a substantial community identity</a:t>
                      </a:r>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Panorama Heights residents identify with the North Tustin/Tustin community through sports, community groups, faith institutions, and commerce</a:t>
                      </a:r>
                    </a:p>
                    <a:p>
                      <a:endParaRPr lang="en-US" sz="1400" dirty="0"/>
                    </a:p>
                  </a:txBody>
                  <a:tcPr marL="68580" marR="68580"/>
                </a:tc>
              </a:tr>
              <a:tr h="1079046">
                <a:tc>
                  <a:txBody>
                    <a:bodyPr/>
                    <a:lstStyle/>
                    <a:p>
                      <a:pPr algn="ctr"/>
                      <a:r>
                        <a:rPr lang="en-US" sz="1400" dirty="0" smtClean="0"/>
                        <a:t>3</a:t>
                      </a:r>
                      <a:endParaRPr lang="en-US" sz="1400" dirty="0"/>
                    </a:p>
                  </a:txBody>
                  <a:tcPr marL="68580" marR="68580"/>
                </a:tc>
                <a:tc>
                  <a:txBody>
                    <a:bodyPr/>
                    <a:lstStyle/>
                    <a:p>
                      <a:r>
                        <a:rPr lang="en-US" sz="1400" dirty="0" smtClean="0"/>
                        <a:t>The transfer of territory will result in an equitable division of property and facilities of the original districts </a:t>
                      </a:r>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transfer of the small percentage of students that currently attend OUSD schools will not require any division of property and facilities within the district</a:t>
                      </a:r>
                    </a:p>
                    <a:p>
                      <a:endParaRPr lang="en-US" sz="1400" dirty="0"/>
                    </a:p>
                  </a:txBody>
                  <a:tcPr marL="68580" marR="68580"/>
                </a:tc>
              </a:tr>
              <a:tr h="1328057">
                <a:tc>
                  <a:txBody>
                    <a:bodyPr/>
                    <a:lstStyle/>
                    <a:p>
                      <a:pPr algn="ctr"/>
                      <a:r>
                        <a:rPr lang="en-US" sz="1400" dirty="0" smtClean="0"/>
                        <a:t>4</a:t>
                      </a:r>
                      <a:endParaRPr lang="en-US" sz="1400" dirty="0"/>
                    </a:p>
                  </a:txBody>
                  <a:tcPr marL="68580" marR="68580"/>
                </a:tc>
                <a:tc>
                  <a:txBody>
                    <a:bodyPr/>
                    <a:lstStyle/>
                    <a:p>
                      <a:r>
                        <a:rPr lang="en-US" sz="1400" dirty="0" smtClean="0"/>
                        <a:t>The transfer of territory will not promote racial or ethnic discrimination or segregation is substantially met </a:t>
                      </a:r>
                      <a:endParaRPr lang="en-US" sz="1400" dirty="0"/>
                    </a:p>
                  </a:txBody>
                  <a:tcPr marL="68580" marR="6858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The current Panorama Heights students represent</a:t>
                      </a:r>
                      <a:r>
                        <a:rPr lang="en-US" sz="1400" baseline="0" dirty="0" smtClean="0"/>
                        <a:t> 0.018</a:t>
                      </a:r>
                      <a:r>
                        <a:rPr lang="en-US" sz="1400" dirty="0" smtClean="0"/>
                        <a:t>% of the OUSD current enrollment. Statistically, these numbers are insignificant, and will have no effect on demographic composition of either school district</a:t>
                      </a:r>
                    </a:p>
                    <a:p>
                      <a:endParaRPr lang="en-US" sz="1400" dirty="0"/>
                    </a:p>
                  </a:txBody>
                  <a:tcPr marL="68580" marR="68580"/>
                </a:tc>
              </a:tr>
            </a:tbl>
          </a:graphicData>
        </a:graphic>
      </p:graphicFrame>
    </p:spTree>
    <p:extLst>
      <p:ext uri="{BB962C8B-B14F-4D97-AF65-F5344CB8AC3E}">
        <p14:creationId xmlns:p14="http://schemas.microsoft.com/office/powerpoint/2010/main" val="19334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24750" cy="1082674"/>
          </a:xfrm>
        </p:spPr>
        <p:txBody>
          <a:bodyPr>
            <a:normAutofit/>
          </a:bodyPr>
          <a:lstStyle/>
          <a:p>
            <a:pPr algn="ctr"/>
            <a:r>
              <a:rPr lang="en-US" sz="2800" b="1" dirty="0"/>
              <a:t>Criteria To Change School Districts Per </a:t>
            </a:r>
            <a:r>
              <a:rPr lang="en-US" sz="2800" b="1" dirty="0" smtClean="0"/>
              <a:t>Education Code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651442"/>
              </p:ext>
            </p:extLst>
          </p:nvPr>
        </p:nvGraphicFramePr>
        <p:xfrm>
          <a:off x="152400" y="1143000"/>
          <a:ext cx="8839200" cy="5458238"/>
        </p:xfrm>
        <a:graphic>
          <a:graphicData uri="http://schemas.openxmlformats.org/drawingml/2006/table">
            <a:tbl>
              <a:tblPr firstRow="1" bandRow="1">
                <a:tableStyleId>{5C22544A-7EE6-4342-B048-85BDC9FD1C3A}</a:tableStyleId>
              </a:tblPr>
              <a:tblGrid>
                <a:gridCol w="471424"/>
                <a:gridCol w="3476752"/>
                <a:gridCol w="4891024"/>
              </a:tblGrid>
              <a:tr h="465698">
                <a:tc>
                  <a:txBody>
                    <a:bodyPr/>
                    <a:lstStyle/>
                    <a:p>
                      <a:pPr algn="ctr"/>
                      <a:r>
                        <a:rPr lang="en-US" sz="1400" dirty="0" smtClean="0"/>
                        <a:t>No.</a:t>
                      </a:r>
                      <a:endParaRPr lang="en-US" sz="1400" dirty="0"/>
                    </a:p>
                  </a:txBody>
                  <a:tcPr marL="68580" marR="68580"/>
                </a:tc>
                <a:tc>
                  <a:txBody>
                    <a:bodyPr/>
                    <a:lstStyle/>
                    <a:p>
                      <a:r>
                        <a:rPr lang="en-US" sz="1400" dirty="0" smtClean="0"/>
                        <a:t>Criteria</a:t>
                      </a:r>
                      <a:endParaRPr lang="en-US" sz="1400" dirty="0"/>
                    </a:p>
                  </a:txBody>
                  <a:tcPr marL="68580" marR="68580"/>
                </a:tc>
                <a:tc>
                  <a:txBody>
                    <a:bodyPr/>
                    <a:lstStyle/>
                    <a:p>
                      <a:r>
                        <a:rPr lang="en-US" sz="1400" dirty="0" smtClean="0"/>
                        <a:t>Petition</a:t>
                      </a:r>
                      <a:r>
                        <a:rPr lang="en-US" sz="1400" baseline="0" dirty="0" smtClean="0"/>
                        <a:t> Purpose</a:t>
                      </a:r>
                      <a:endParaRPr lang="en-US" sz="1400" dirty="0"/>
                    </a:p>
                  </a:txBody>
                  <a:tcPr marL="68580" marR="68580"/>
                </a:tc>
              </a:tr>
              <a:tr h="661781">
                <a:tc>
                  <a:txBody>
                    <a:bodyPr/>
                    <a:lstStyle/>
                    <a:p>
                      <a:pPr algn="ctr"/>
                      <a:r>
                        <a:rPr lang="en-US" sz="1400" dirty="0" smtClean="0"/>
                        <a:t>5</a:t>
                      </a:r>
                      <a:endParaRPr lang="en-US" sz="1400" dirty="0"/>
                    </a:p>
                  </a:txBody>
                  <a:tcPr marL="68580" marR="68580"/>
                </a:tc>
                <a:tc>
                  <a:txBody>
                    <a:bodyPr/>
                    <a:lstStyle/>
                    <a:p>
                      <a:r>
                        <a:rPr lang="en-US" sz="1200" dirty="0" smtClean="0"/>
                        <a:t>The transfer of territory will not result in any substantial increase in costs to the state </a:t>
                      </a:r>
                      <a:endParaRPr lang="en-US" sz="1200" dirty="0"/>
                    </a:p>
                  </a:txBody>
                  <a:tcPr marL="68580" marR="68580"/>
                </a:tc>
                <a:tc>
                  <a:txBody>
                    <a:bodyPr/>
                    <a:lstStyle/>
                    <a:p>
                      <a:r>
                        <a:rPr lang="en-US" sz="1400" dirty="0" smtClean="0"/>
                        <a:t>The unification of Panorama Heights into the rest of North Tustin community school boundaries will have no costs to the state</a:t>
                      </a:r>
                      <a:endParaRPr lang="en-US" sz="1400" dirty="0"/>
                    </a:p>
                  </a:txBody>
                  <a:tcPr marL="68580" marR="68580"/>
                </a:tc>
              </a:tr>
              <a:tr h="1274542">
                <a:tc>
                  <a:txBody>
                    <a:bodyPr/>
                    <a:lstStyle/>
                    <a:p>
                      <a:pPr algn="ctr"/>
                      <a:r>
                        <a:rPr lang="en-US" sz="1400" dirty="0" smtClean="0"/>
                        <a:t>6</a:t>
                      </a:r>
                      <a:endParaRPr lang="en-US" sz="1400" dirty="0"/>
                    </a:p>
                  </a:txBody>
                  <a:tcPr marL="68580" marR="68580"/>
                </a:tc>
                <a:tc>
                  <a:txBody>
                    <a:bodyPr/>
                    <a:lstStyle/>
                    <a:p>
                      <a:r>
                        <a:rPr lang="en-US" sz="1200" dirty="0" smtClean="0"/>
                        <a:t>The transfer of territory will not significantly disrupt the educational programs in the school districts and the school districts affected by the transfer of territory will continue sound educational performance is substantially met </a:t>
                      </a:r>
                      <a:endParaRPr lang="en-US" sz="1200" dirty="0"/>
                    </a:p>
                  </a:txBody>
                  <a:tcPr marL="68580" marR="6858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The current Panorama Heights students represent 0.018% of the OUSD current enrollment. Statistically, these numbers are insignificant, and will have no effect on educational programs of either school district</a:t>
                      </a:r>
                    </a:p>
                    <a:p>
                      <a:endParaRPr lang="en-US" sz="1400" dirty="0"/>
                    </a:p>
                  </a:txBody>
                  <a:tcPr marL="68580" marR="68580"/>
                </a:tc>
              </a:tr>
              <a:tr h="661781">
                <a:tc>
                  <a:txBody>
                    <a:bodyPr/>
                    <a:lstStyle/>
                    <a:p>
                      <a:pPr algn="ctr"/>
                      <a:r>
                        <a:rPr lang="en-US" sz="1400" dirty="0" smtClean="0"/>
                        <a:t>7</a:t>
                      </a:r>
                      <a:endParaRPr lang="en-US" sz="1400" dirty="0"/>
                    </a:p>
                  </a:txBody>
                  <a:tcPr marL="68580" marR="68580"/>
                </a:tc>
                <a:tc>
                  <a:txBody>
                    <a:bodyPr/>
                    <a:lstStyle/>
                    <a:p>
                      <a:r>
                        <a:rPr lang="en-US" sz="1400" dirty="0" smtClean="0"/>
                        <a:t>The transfer of territory will not result in a significant increase in school facilities costs</a:t>
                      </a:r>
                      <a:endParaRPr lang="en-US" sz="1400" dirty="0"/>
                    </a:p>
                  </a:txBody>
                  <a:tcPr marL="68580" marR="68580"/>
                </a:tc>
                <a:tc>
                  <a:txBody>
                    <a:bodyPr/>
                    <a:lstStyle/>
                    <a:p>
                      <a:r>
                        <a:rPr lang="en-US" sz="1400" dirty="0" smtClean="0"/>
                        <a:t>The transfer will require no new facilities costs</a:t>
                      </a:r>
                      <a:endParaRPr lang="en-US" sz="1400" dirty="0"/>
                    </a:p>
                  </a:txBody>
                  <a:tcPr marL="68580" marR="68580"/>
                </a:tc>
              </a:tr>
              <a:tr h="1029437">
                <a:tc>
                  <a:txBody>
                    <a:bodyPr/>
                    <a:lstStyle/>
                    <a:p>
                      <a:pPr algn="ctr"/>
                      <a:r>
                        <a:rPr lang="en-US" sz="1400" dirty="0" smtClean="0"/>
                        <a:t>8</a:t>
                      </a:r>
                      <a:endParaRPr lang="en-US" sz="1400" dirty="0"/>
                    </a:p>
                  </a:txBody>
                  <a:tcPr marL="68580" marR="68580"/>
                </a:tc>
                <a:tc>
                  <a:txBody>
                    <a:bodyPr/>
                    <a:lstStyle/>
                    <a:p>
                      <a:r>
                        <a:rPr lang="en-US" sz="1400" dirty="0" smtClean="0"/>
                        <a:t>The transfer of territory is not primarily designed to result in a significant increase in property values </a:t>
                      </a:r>
                      <a:endParaRPr lang="en-US" sz="1400" dirty="0"/>
                    </a:p>
                  </a:txBody>
                  <a:tcPr marL="68580" marR="6858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The purpose of the transfer is to unify the North Tustin neighborhood, such that Panorama Heights children go to the same schools as their community of influence</a:t>
                      </a:r>
                    </a:p>
                    <a:p>
                      <a:endParaRPr lang="en-US" sz="1200" dirty="0"/>
                    </a:p>
                  </a:txBody>
                  <a:tcPr marL="68580" marR="68580"/>
                </a:tc>
              </a:tr>
              <a:tr h="1225521">
                <a:tc>
                  <a:txBody>
                    <a:bodyPr/>
                    <a:lstStyle/>
                    <a:p>
                      <a:pPr algn="ctr"/>
                      <a:r>
                        <a:rPr lang="en-US" sz="1400" dirty="0" smtClean="0"/>
                        <a:t>9</a:t>
                      </a:r>
                      <a:endParaRPr lang="en-US" sz="1400" dirty="0"/>
                    </a:p>
                  </a:txBody>
                  <a:tcPr marL="68580" marR="68580"/>
                </a:tc>
                <a:tc>
                  <a:txBody>
                    <a:bodyPr/>
                    <a:lstStyle/>
                    <a:p>
                      <a:r>
                        <a:rPr lang="en-US" sz="1400" dirty="0" smtClean="0"/>
                        <a:t>The transfer of territory will not negatively affect the fiscal management or fiscal status of either school district affected by the transfer of territory</a:t>
                      </a:r>
                      <a:endParaRPr lang="en-US" sz="1400" dirty="0"/>
                    </a:p>
                  </a:txBody>
                  <a:tcPr marL="68580" marR="6858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The current Panorama Heights students represent 0.018% of the OUSD current enrollment. Statistically, these numbers are insignificant, and will have no effect on fiscal status of either school district</a:t>
                      </a:r>
                    </a:p>
                    <a:p>
                      <a:endParaRPr lang="en-US" sz="1200" dirty="0"/>
                    </a:p>
                  </a:txBody>
                  <a:tcPr marL="68580" marR="68580"/>
                </a:tc>
              </a:tr>
            </a:tbl>
          </a:graphicData>
        </a:graphic>
      </p:graphicFrame>
    </p:spTree>
    <p:extLst>
      <p:ext uri="{BB962C8B-B14F-4D97-AF65-F5344CB8AC3E}">
        <p14:creationId xmlns:p14="http://schemas.microsoft.com/office/powerpoint/2010/main" val="339464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787" y="104958"/>
            <a:ext cx="8260672" cy="1039427"/>
          </a:xfrm>
        </p:spPr>
        <p:txBody>
          <a:bodyPr>
            <a:normAutofit/>
          </a:bodyPr>
          <a:lstStyle/>
          <a:p>
            <a:r>
              <a:rPr lang="en-US" sz="2800" b="1" dirty="0" smtClean="0"/>
              <a:t>Purpose of petition</a:t>
            </a:r>
            <a:endParaRPr lang="en-US" sz="2800" b="1" dirty="0"/>
          </a:p>
        </p:txBody>
      </p:sp>
      <p:sp>
        <p:nvSpPr>
          <p:cNvPr id="3" name="Content Placeholder 2"/>
          <p:cNvSpPr>
            <a:spLocks noGrp="1"/>
          </p:cNvSpPr>
          <p:nvPr>
            <p:ph idx="1"/>
          </p:nvPr>
        </p:nvSpPr>
        <p:spPr>
          <a:xfrm>
            <a:off x="628650" y="762000"/>
            <a:ext cx="8058150" cy="4953000"/>
          </a:xfrm>
        </p:spPr>
        <p:txBody>
          <a:bodyPr>
            <a:noAutofit/>
          </a:bodyPr>
          <a:lstStyle/>
          <a:p>
            <a:pPr marL="0" lvl="1" indent="0">
              <a:buNone/>
            </a:pPr>
            <a:r>
              <a:rPr lang="en-US" sz="2400" b="1" dirty="0" smtClean="0"/>
              <a:t>What the Petition is </a:t>
            </a:r>
            <a:r>
              <a:rPr lang="en-US" sz="2800" b="1" u="sng" dirty="0" smtClean="0">
                <a:solidFill>
                  <a:srgbClr val="FF0000"/>
                </a:solidFill>
              </a:rPr>
              <a:t>NOT</a:t>
            </a:r>
            <a:r>
              <a:rPr lang="en-US" sz="2400" b="1" dirty="0"/>
              <a:t> about</a:t>
            </a:r>
            <a:r>
              <a:rPr lang="en-US" sz="2400" b="1" dirty="0" smtClean="0"/>
              <a:t>:</a:t>
            </a:r>
          </a:p>
          <a:p>
            <a:pPr marL="681038" lvl="2" indent="-447675"/>
            <a:r>
              <a:rPr lang="en-US" sz="2000" dirty="0" smtClean="0"/>
              <a:t>Isolate any part of our North Tustin community</a:t>
            </a:r>
          </a:p>
          <a:p>
            <a:pPr marL="681038" lvl="2" indent="-447675"/>
            <a:r>
              <a:rPr lang="en-US" sz="2000" dirty="0" smtClean="0"/>
              <a:t>Political or economic agenda</a:t>
            </a:r>
          </a:p>
          <a:p>
            <a:pPr marL="681038" lvl="2" indent="-447675"/>
            <a:r>
              <a:rPr lang="en-US" sz="2000" dirty="0" smtClean="0"/>
              <a:t>Unsubstantiated and unrelated cobbling of issues</a:t>
            </a:r>
          </a:p>
          <a:p>
            <a:pPr marL="1046798" lvl="3" indent="-447675"/>
            <a:r>
              <a:rPr lang="en-US" dirty="0" smtClean="0"/>
              <a:t>OUSD is attempting to utilize their commissioned real estate appraisal for their bond marketing campaign for use on this petition.</a:t>
            </a:r>
          </a:p>
          <a:p>
            <a:pPr marL="1046798" lvl="3" indent="-447675"/>
            <a:r>
              <a:rPr lang="en-US" dirty="0" smtClean="0"/>
              <a:t>The appraisal has a stated purpose to ascertain property values with stated limitations: “it may not be used for other than its intended use”</a:t>
            </a:r>
          </a:p>
          <a:p>
            <a:pPr marL="0" lvl="1" indent="0">
              <a:buNone/>
            </a:pPr>
            <a:r>
              <a:rPr lang="en-US" sz="2400" b="1" dirty="0" smtClean="0"/>
              <a:t>What the Petition </a:t>
            </a:r>
            <a:r>
              <a:rPr lang="en-US" sz="2800" b="1" u="sng" dirty="0" smtClean="0">
                <a:solidFill>
                  <a:srgbClr val="FF0000"/>
                </a:solidFill>
              </a:rPr>
              <a:t>IS</a:t>
            </a:r>
            <a:r>
              <a:rPr lang="en-US" sz="2400" b="1" dirty="0" smtClean="0"/>
              <a:t> about:</a:t>
            </a:r>
            <a:endParaRPr lang="en-US" sz="2400" b="1" dirty="0"/>
          </a:p>
          <a:p>
            <a:pPr marL="681038" lvl="2" indent="-447675"/>
            <a:r>
              <a:rPr lang="en-US" sz="2000" dirty="0" smtClean="0"/>
              <a:t>Freedom and the parental rights of the North Tustin community wanting to organize our schools based on community identity</a:t>
            </a:r>
          </a:p>
          <a:p>
            <a:pPr marL="681038" lvl="2" indent="-447675"/>
            <a:r>
              <a:rPr lang="en-US" sz="2000" dirty="0" smtClean="0"/>
              <a:t>Unite the other half of Panorama Heights to the rest of Panorama Heights and with North Tustin as a whole</a:t>
            </a:r>
            <a:endParaRPr lang="en-US" sz="2000" dirty="0"/>
          </a:p>
          <a:p>
            <a:pPr marL="681038" lvl="2" indent="-215900">
              <a:buNone/>
            </a:pPr>
            <a:endParaRPr lang="en-US" sz="2000" dirty="0"/>
          </a:p>
        </p:txBody>
      </p:sp>
      <p:sp>
        <p:nvSpPr>
          <p:cNvPr id="4" name="TextBox 3"/>
          <p:cNvSpPr txBox="1"/>
          <p:nvPr/>
        </p:nvSpPr>
        <p:spPr>
          <a:xfrm>
            <a:off x="762000" y="59436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Unification of North Tustin community</a:t>
            </a:r>
            <a:endParaRPr lang="en-US" sz="2800" dirty="0">
              <a:solidFill>
                <a:schemeClr val="bg1"/>
              </a:solidFill>
            </a:endParaRPr>
          </a:p>
        </p:txBody>
      </p:sp>
    </p:spTree>
    <p:extLst>
      <p:ext uri="{BB962C8B-B14F-4D97-AF65-F5344CB8AC3E}">
        <p14:creationId xmlns:p14="http://schemas.microsoft.com/office/powerpoint/2010/main" val="120515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24750" cy="1082674"/>
          </a:xfrm>
        </p:spPr>
        <p:txBody>
          <a:bodyPr>
            <a:normAutofit/>
          </a:bodyPr>
          <a:lstStyle/>
          <a:p>
            <a:pPr algn="ctr"/>
            <a:r>
              <a:rPr lang="en-US" sz="2800" b="1" dirty="0" smtClean="0"/>
              <a:t>Conclusion</a:t>
            </a:r>
            <a:endParaRPr lang="en-US" sz="2800" dirty="0"/>
          </a:p>
        </p:txBody>
      </p:sp>
      <p:sp>
        <p:nvSpPr>
          <p:cNvPr id="3" name="Content Placeholder 2"/>
          <p:cNvSpPr>
            <a:spLocks noGrp="1"/>
          </p:cNvSpPr>
          <p:nvPr>
            <p:ph idx="1"/>
          </p:nvPr>
        </p:nvSpPr>
        <p:spPr>
          <a:xfrm>
            <a:off x="457200" y="1371600"/>
            <a:ext cx="8229600" cy="4572000"/>
          </a:xfrm>
        </p:spPr>
        <p:txBody>
          <a:bodyPr>
            <a:normAutofit fontScale="92500" lnSpcReduction="10000"/>
          </a:bodyPr>
          <a:lstStyle/>
          <a:p>
            <a:r>
              <a:rPr lang="en-US" dirty="0" smtClean="0"/>
              <a:t>The arbitrary OUSD and TUSD school districts boundary lines are causing a divide of the 2 halves of Panorama Heights in North Tustin</a:t>
            </a:r>
          </a:p>
          <a:p>
            <a:r>
              <a:rPr lang="en-US" dirty="0" smtClean="0"/>
              <a:t>Families in the Panorama Heights neighborhood, including Lower Panorama #1and #2, identify with and are considered North Tustin by the Postal Service, OCFA, NTAC, OC Sheriff’s and all other service providers</a:t>
            </a:r>
            <a:br>
              <a:rPr lang="en-US" dirty="0" smtClean="0"/>
            </a:br>
            <a:endParaRPr lang="en-US" dirty="0" smtClean="0"/>
          </a:p>
          <a:p>
            <a:r>
              <a:rPr lang="en-US" dirty="0" smtClean="0"/>
              <a:t>Petition would align residents of Panorama Heights with their community of influence and keep students with their peers, provide stability without reliance on space availability, and allow students to attend schools geographically closer than those in OUSD</a:t>
            </a:r>
          </a:p>
          <a:p>
            <a:endParaRPr lang="en-US" dirty="0"/>
          </a:p>
        </p:txBody>
      </p:sp>
      <p:sp>
        <p:nvSpPr>
          <p:cNvPr id="4" name="TextBox 3"/>
          <p:cNvSpPr txBox="1"/>
          <p:nvPr/>
        </p:nvSpPr>
        <p:spPr>
          <a:xfrm>
            <a:off x="628650" y="60960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Substantially meet criteria for transfer</a:t>
            </a:r>
            <a:endParaRPr lang="en-US" sz="2800" dirty="0">
              <a:solidFill>
                <a:schemeClr val="bg1"/>
              </a:solidFill>
            </a:endParaRPr>
          </a:p>
        </p:txBody>
      </p:sp>
    </p:spTree>
    <p:extLst>
      <p:ext uri="{BB962C8B-B14F-4D97-AF65-F5344CB8AC3E}">
        <p14:creationId xmlns:p14="http://schemas.microsoft.com/office/powerpoint/2010/main" val="100671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Panorama Heights (North Tustin) School District Transfer Committee</a:t>
            </a:r>
          </a:p>
        </p:txBody>
      </p:sp>
      <p:sp>
        <p:nvSpPr>
          <p:cNvPr id="3" name="Content Placeholder 2"/>
          <p:cNvSpPr>
            <a:spLocks noGrp="1"/>
          </p:cNvSpPr>
          <p:nvPr>
            <p:ph idx="1"/>
          </p:nvPr>
        </p:nvSpPr>
        <p:spPr>
          <a:xfrm>
            <a:off x="628650" y="1676400"/>
            <a:ext cx="8058150" cy="4800600"/>
          </a:xfrm>
        </p:spPr>
        <p:txBody>
          <a:bodyPr>
            <a:noAutofit/>
          </a:bodyPr>
          <a:lstStyle/>
          <a:p>
            <a:pPr marL="274320" lvl="1" indent="0">
              <a:buNone/>
            </a:pPr>
            <a:r>
              <a:rPr lang="en-US" sz="2400" b="1" dirty="0" smtClean="0"/>
              <a:t>Chief Petitioners:</a:t>
            </a:r>
          </a:p>
          <a:p>
            <a:pPr lvl="2"/>
            <a:r>
              <a:rPr lang="en-US" sz="2000" dirty="0" smtClean="0"/>
              <a:t>Marlene Graham, Ed.D.</a:t>
            </a:r>
          </a:p>
          <a:p>
            <a:pPr lvl="2"/>
            <a:r>
              <a:rPr lang="en-US" sz="2000" dirty="0" smtClean="0"/>
              <a:t>Jennifer </a:t>
            </a:r>
            <a:r>
              <a:rPr lang="en-US" sz="2000" dirty="0" err="1" smtClean="0"/>
              <a:t>Lampman</a:t>
            </a:r>
            <a:endParaRPr lang="en-US" sz="2000" dirty="0" smtClean="0"/>
          </a:p>
          <a:p>
            <a:pPr lvl="2"/>
            <a:r>
              <a:rPr lang="en-US" sz="2000" dirty="0" smtClean="0"/>
              <a:t>Catherine Mayberry </a:t>
            </a:r>
          </a:p>
          <a:p>
            <a:pPr marL="274320" lvl="1" indent="0">
              <a:buNone/>
            </a:pPr>
            <a:r>
              <a:rPr lang="en-US" sz="2400" b="1" dirty="0" smtClean="0"/>
              <a:t>Goal - </a:t>
            </a:r>
            <a:r>
              <a:rPr lang="en-US" sz="2400" b="1" dirty="0"/>
              <a:t>Unification of North Tustin Community</a:t>
            </a:r>
            <a:r>
              <a:rPr lang="en-US" sz="2400" b="1" dirty="0" smtClean="0"/>
              <a:t>:</a:t>
            </a:r>
            <a:endParaRPr lang="en-US" sz="2400" b="1" dirty="0"/>
          </a:p>
          <a:p>
            <a:pPr lvl="2"/>
            <a:r>
              <a:rPr lang="en-US" sz="2000" dirty="0"/>
              <a:t>Align social, emotional, and educational experiences with neighborhood activities</a:t>
            </a:r>
          </a:p>
          <a:p>
            <a:pPr lvl="2"/>
            <a:r>
              <a:rPr lang="en-US" sz="2000" dirty="0" smtClean="0"/>
              <a:t>Following </a:t>
            </a:r>
            <a:r>
              <a:rPr lang="en-US" sz="2000" dirty="0"/>
              <a:t>suit after another North Tustin area, Rocking Horse Ridge II’s successful petition approval to transfer territory from the OUSD to the TUSD in </a:t>
            </a:r>
            <a:r>
              <a:rPr lang="en-US" sz="2000" dirty="0" smtClean="0"/>
              <a:t>2012. Another prior North Tustin ‘Orange Island’ territory transfer in 2002.</a:t>
            </a:r>
          </a:p>
          <a:p>
            <a:pPr lvl="2"/>
            <a:r>
              <a:rPr lang="en-US" dirty="0"/>
              <a:t>Freedom and the parental rights of the North Tustin community wanting to </a:t>
            </a:r>
            <a:r>
              <a:rPr lang="en-US" dirty="0" smtClean="0"/>
              <a:t>align our children to schools based </a:t>
            </a:r>
            <a:r>
              <a:rPr lang="en-US" dirty="0"/>
              <a:t>on </a:t>
            </a:r>
            <a:r>
              <a:rPr lang="en-US" dirty="0" smtClean="0"/>
              <a:t>distinct community identity</a:t>
            </a:r>
            <a:endParaRPr lang="en-US" sz="1800" dirty="0"/>
          </a:p>
          <a:p>
            <a:pPr marL="502920" lvl="2" indent="0" algn="just">
              <a:buNone/>
            </a:pPr>
            <a:endParaRPr lang="en-US" sz="2000" dirty="0"/>
          </a:p>
        </p:txBody>
      </p:sp>
    </p:spTree>
    <p:extLst>
      <p:ext uri="{BB962C8B-B14F-4D97-AF65-F5344CB8AC3E}">
        <p14:creationId xmlns:p14="http://schemas.microsoft.com/office/powerpoint/2010/main" val="128649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372350" cy="777874"/>
          </a:xfrm>
        </p:spPr>
        <p:txBody>
          <a:bodyPr>
            <a:noAutofit/>
          </a:bodyPr>
          <a:lstStyle/>
          <a:p>
            <a:r>
              <a:rPr lang="en-US" sz="3600" b="1" dirty="0" smtClean="0"/>
              <a:t>North Tustin Map</a:t>
            </a:r>
            <a:endParaRPr lang="en-US" sz="36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396"/>
          <a:stretch/>
        </p:blipFill>
        <p:spPr>
          <a:xfrm>
            <a:off x="0" y="1143000"/>
            <a:ext cx="9078827" cy="4419600"/>
          </a:xfrm>
          <a:prstGeom prst="rect">
            <a:avLst/>
          </a:prstGeom>
        </p:spPr>
      </p:pic>
      <p:sp>
        <p:nvSpPr>
          <p:cNvPr id="7" name="TextBox 6"/>
          <p:cNvSpPr txBox="1"/>
          <p:nvPr/>
        </p:nvSpPr>
        <p:spPr>
          <a:xfrm>
            <a:off x="762000" y="59436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Support a Unified North Tustin Identity</a:t>
            </a:r>
            <a:endParaRPr lang="en-US" sz="2800" dirty="0">
              <a:solidFill>
                <a:schemeClr val="bg1"/>
              </a:solidFill>
            </a:endParaRPr>
          </a:p>
        </p:txBody>
      </p:sp>
    </p:spTree>
    <p:extLst>
      <p:ext uri="{BB962C8B-B14F-4D97-AF65-F5344CB8AC3E}">
        <p14:creationId xmlns:p14="http://schemas.microsoft.com/office/powerpoint/2010/main" val="17729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372350" cy="777874"/>
          </a:xfrm>
        </p:spPr>
        <p:txBody>
          <a:bodyPr>
            <a:noAutofit/>
          </a:bodyPr>
          <a:lstStyle/>
          <a:p>
            <a:r>
              <a:rPr lang="en-US" sz="3600" b="1" dirty="0" smtClean="0"/>
              <a:t>North Tustin    Community Profile </a:t>
            </a:r>
            <a:endParaRPr lang="en-US" sz="3600" b="1" dirty="0"/>
          </a:p>
        </p:txBody>
      </p:sp>
      <p:sp>
        <p:nvSpPr>
          <p:cNvPr id="3" name="Content Placeholder 2"/>
          <p:cNvSpPr>
            <a:spLocks noGrp="1"/>
          </p:cNvSpPr>
          <p:nvPr>
            <p:ph idx="1"/>
          </p:nvPr>
        </p:nvSpPr>
        <p:spPr>
          <a:xfrm>
            <a:off x="304800" y="1524000"/>
            <a:ext cx="8534400" cy="4419600"/>
          </a:xfrm>
        </p:spPr>
        <p:txBody>
          <a:bodyPr>
            <a:noAutofit/>
          </a:bodyPr>
          <a:lstStyle/>
          <a:p>
            <a:r>
              <a:rPr lang="en-US" sz="2000" b="1" dirty="0" smtClean="0"/>
              <a:t>11,000 </a:t>
            </a:r>
            <a:r>
              <a:rPr lang="en-US" sz="2000" dirty="0" smtClean="0"/>
              <a:t>Homes </a:t>
            </a:r>
            <a:r>
              <a:rPr lang="en-US" sz="2000" dirty="0"/>
              <a:t>in </a:t>
            </a:r>
            <a:r>
              <a:rPr lang="en-US" sz="2000" dirty="0" smtClean="0"/>
              <a:t>community, </a:t>
            </a:r>
            <a:r>
              <a:rPr lang="en-US" sz="2000" b="1" dirty="0" smtClean="0"/>
              <a:t>25,000 </a:t>
            </a:r>
            <a:r>
              <a:rPr lang="en-US" sz="2000" dirty="0" smtClean="0"/>
              <a:t>Residents</a:t>
            </a:r>
            <a:endParaRPr lang="en-US" sz="2000" dirty="0"/>
          </a:p>
          <a:p>
            <a:pPr marL="342900" lvl="1">
              <a:buClr>
                <a:schemeClr val="accent1"/>
              </a:buClr>
            </a:pPr>
            <a:r>
              <a:rPr lang="en-US" b="1" dirty="0"/>
              <a:t>4,600 </a:t>
            </a:r>
            <a:r>
              <a:rPr lang="en-US" b="1" dirty="0" smtClean="0"/>
              <a:t>acres </a:t>
            </a:r>
            <a:r>
              <a:rPr lang="en-US" dirty="0" smtClean="0"/>
              <a:t>unincorporated </a:t>
            </a:r>
            <a:r>
              <a:rPr lang="en-US" dirty="0"/>
              <a:t>area, bordered by the city of Tustin on the west, south, and east, and by the city of Orange on the north.</a:t>
            </a:r>
            <a:br>
              <a:rPr lang="en-US" dirty="0"/>
            </a:br>
            <a:r>
              <a:rPr lang="en-US" b="1" dirty="0" smtClean="0"/>
              <a:t>Government Services </a:t>
            </a:r>
            <a:r>
              <a:rPr lang="en-US" dirty="0" smtClean="0"/>
              <a:t>provided by Orange </a:t>
            </a:r>
            <a:r>
              <a:rPr lang="en-US" dirty="0"/>
              <a:t>County Sheriff, Orange County Fire Authority (OCFA), East Orange County Water District (EOCWD) and County of </a:t>
            </a:r>
            <a:r>
              <a:rPr lang="en-US" dirty="0" smtClean="0"/>
              <a:t>Orange</a:t>
            </a:r>
            <a:endParaRPr lang="en-US" b="1" dirty="0" smtClean="0"/>
          </a:p>
          <a:p>
            <a:pPr marL="342900" lvl="1">
              <a:buClr>
                <a:schemeClr val="accent1"/>
              </a:buClr>
            </a:pPr>
            <a:r>
              <a:rPr lang="en-US" dirty="0"/>
              <a:t>U.S. Government census-designated place: the distinct unincorporated communities of </a:t>
            </a:r>
            <a:r>
              <a:rPr lang="en-US" b="1" dirty="0"/>
              <a:t>Cowan Heights</a:t>
            </a:r>
            <a:r>
              <a:rPr lang="en-US" dirty="0"/>
              <a:t>, </a:t>
            </a:r>
            <a:r>
              <a:rPr lang="en-US" b="1" dirty="0"/>
              <a:t>East Tustin</a:t>
            </a:r>
            <a:r>
              <a:rPr lang="en-US" dirty="0"/>
              <a:t>, </a:t>
            </a:r>
            <a:r>
              <a:rPr lang="en-US" b="1" dirty="0"/>
              <a:t>Lemon Heights</a:t>
            </a:r>
            <a:r>
              <a:rPr lang="en-US" dirty="0"/>
              <a:t>, </a:t>
            </a:r>
            <a:r>
              <a:rPr lang="en-US" b="1" dirty="0"/>
              <a:t>North Tustin</a:t>
            </a:r>
            <a:r>
              <a:rPr lang="en-US" dirty="0"/>
              <a:t>, </a:t>
            </a:r>
            <a:r>
              <a:rPr lang="en-US" b="1" dirty="0"/>
              <a:t>Panorama Heights</a:t>
            </a:r>
            <a:r>
              <a:rPr lang="en-US" dirty="0"/>
              <a:t>, and </a:t>
            </a:r>
            <a:r>
              <a:rPr lang="en-US" b="1" dirty="0"/>
              <a:t>Red Hill</a:t>
            </a:r>
            <a:r>
              <a:rPr lang="en-US" dirty="0"/>
              <a:t>. Mailing address and Google maps also identify neighborhood as North </a:t>
            </a:r>
            <a:r>
              <a:rPr lang="en-US" dirty="0" smtClean="0"/>
              <a:t>Tustin</a:t>
            </a:r>
            <a:endParaRPr lang="en-US" dirty="0"/>
          </a:p>
          <a:p>
            <a:pPr algn="just"/>
            <a:r>
              <a:rPr lang="en-US" sz="2000" dirty="0"/>
              <a:t>Entire neighborhood is situated within the boundaries covered by the North Tustin Advisory Council and the Foothill Community Association, the local political advisory groups that protect the rights and interests of North Tustin residents</a:t>
            </a:r>
          </a:p>
        </p:txBody>
      </p:sp>
    </p:spTree>
    <p:extLst>
      <p:ext uri="{BB962C8B-B14F-4D97-AF65-F5344CB8AC3E}">
        <p14:creationId xmlns:p14="http://schemas.microsoft.com/office/powerpoint/2010/main" val="95421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1022" y="2752738"/>
            <a:ext cx="6135467" cy="777874"/>
          </a:xfrm>
          <a:solidFill>
            <a:schemeClr val="bg1">
              <a:lumMod val="75000"/>
            </a:schemeClr>
          </a:solidFill>
          <a:ln>
            <a:solidFill>
              <a:schemeClr val="tx1">
                <a:lumMod val="50000"/>
                <a:lumOff val="50000"/>
              </a:schemeClr>
            </a:solidFill>
          </a:ln>
        </p:spPr>
        <p:txBody>
          <a:bodyPr>
            <a:noAutofit/>
          </a:bodyPr>
          <a:lstStyle/>
          <a:p>
            <a:r>
              <a:rPr lang="en-US" sz="5400" b="1" dirty="0" smtClean="0">
                <a:solidFill>
                  <a:srgbClr val="FF0000"/>
                </a:solidFill>
                <a:effectLst>
                  <a:outerShdw blurRad="38100" dist="38100" dir="2700000" algn="tl">
                    <a:srgbClr val="000000">
                      <a:alpha val="43137"/>
                    </a:srgbClr>
                  </a:outerShdw>
                </a:effectLst>
              </a:rPr>
              <a:t>NORTH TUSTIN</a:t>
            </a:r>
            <a:endParaRPr lang="en-US" sz="54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628650" y="60960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North Tustin Community aligns with Tustin</a:t>
            </a:r>
            <a:endParaRPr lang="en-US" sz="2800" dirty="0">
              <a:solidFill>
                <a:schemeClr val="bg1"/>
              </a:solidFill>
            </a:endParaRPr>
          </a:p>
        </p:txBody>
      </p:sp>
      <p:sp>
        <p:nvSpPr>
          <p:cNvPr id="6" name="Rectangle 5"/>
          <p:cNvSpPr/>
          <p:nvPr/>
        </p:nvSpPr>
        <p:spPr>
          <a:xfrm>
            <a:off x="1669295" y="4091223"/>
            <a:ext cx="3057247" cy="707886"/>
          </a:xfrm>
          <a:prstGeom prst="rect">
            <a:avLst/>
          </a:prstGeom>
          <a:noFill/>
        </p:spPr>
        <p:txBody>
          <a:bodyPr wrap="none" lIns="91440" tIns="45720" rIns="91440" bIns="45720">
            <a:spAutoFit/>
          </a:bodyPr>
          <a:lstStyle/>
          <a:p>
            <a:pPr algn="ctr"/>
            <a:r>
              <a:rPr lang="en-U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Tustin AYSO</a:t>
            </a:r>
            <a:endPar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rot="16200000">
            <a:off x="-604721" y="4228878"/>
            <a:ext cx="3427275" cy="1200329"/>
          </a:xfrm>
          <a:prstGeom prst="rect">
            <a:avLst/>
          </a:prstGeom>
          <a:noFill/>
        </p:spPr>
        <p:txBody>
          <a:bodyPr wrap="square" lIns="91440" tIns="45720" rIns="91440" bIns="45720">
            <a:spAutoFit/>
          </a:bodyPr>
          <a:lstStyle/>
          <a:p>
            <a:pPr algn="ctr"/>
            <a:r>
              <a:rPr 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Tustin Girl Scouts</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p:cNvSpPr/>
          <p:nvPr/>
        </p:nvSpPr>
        <p:spPr>
          <a:xfrm>
            <a:off x="2008515" y="4638229"/>
            <a:ext cx="3515706" cy="584775"/>
          </a:xfrm>
          <a:prstGeom prst="rect">
            <a:avLst/>
          </a:prstGeom>
          <a:noFill/>
        </p:spPr>
        <p:txBody>
          <a:bodyPr wrap="none" lIns="91440" tIns="45720" rIns="91440" bIns="45720">
            <a:spAutoFit/>
          </a:bodyPr>
          <a:lstStyle/>
          <a:p>
            <a:pPr algn="ctr"/>
            <a:r>
              <a:rPr lang="en-US" sz="3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Tustin Boy Scouts</a:t>
            </a:r>
            <a:endPar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p:cNvSpPr/>
          <p:nvPr/>
        </p:nvSpPr>
        <p:spPr>
          <a:xfrm>
            <a:off x="4789289" y="4035016"/>
            <a:ext cx="2324163" cy="830997"/>
          </a:xfrm>
          <a:prstGeom prst="rect">
            <a:avLst/>
          </a:prstGeom>
          <a:noFill/>
        </p:spPr>
        <p:txBody>
          <a:bodyPr wrap="squar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Grace Harbor Church</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p:cNvSpPr/>
          <p:nvPr/>
        </p:nvSpPr>
        <p:spPr>
          <a:xfrm rot="16200000">
            <a:off x="6799060" y="3611868"/>
            <a:ext cx="3534942"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Newport Avenue</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1414121" y="5284447"/>
            <a:ext cx="4049507" cy="646331"/>
          </a:xfrm>
          <a:prstGeom prst="rect">
            <a:avLst/>
          </a:prstGeom>
          <a:noFill/>
        </p:spPr>
        <p:txBody>
          <a:bodyPr wrap="none" lIns="91440" tIns="45720" rIns="91440" bIns="45720">
            <a:spAutoFit/>
          </a:bodyPr>
          <a:lstStyle/>
          <a:p>
            <a:pPr algn="ct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Foothill Preschool</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Rectangle 11"/>
          <p:cNvSpPr/>
          <p:nvPr/>
        </p:nvSpPr>
        <p:spPr>
          <a:xfrm>
            <a:off x="5710029" y="4578381"/>
            <a:ext cx="2987443" cy="954107"/>
          </a:xfrm>
          <a:prstGeom prst="rect">
            <a:avLst/>
          </a:prstGeom>
          <a:noFill/>
        </p:spPr>
        <p:txBody>
          <a:bodyPr wrap="square" lIns="91440" tIns="45720" rIns="91440" bIns="45720">
            <a:spAutoFit/>
          </a:bodyPr>
          <a:lstStyle/>
          <a:p>
            <a:pPr algn="ctr"/>
            <a:r>
              <a:rPr lang="en-U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Wildfire Gymnastics</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Rectangle 12"/>
          <p:cNvSpPr/>
          <p:nvPr/>
        </p:nvSpPr>
        <p:spPr>
          <a:xfrm>
            <a:off x="2617217" y="423295"/>
            <a:ext cx="5019272" cy="1200329"/>
          </a:xfrm>
          <a:prstGeom prst="rect">
            <a:avLst/>
          </a:prstGeom>
          <a:noFill/>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Foothill Community Association</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p:cNvSpPr/>
          <p:nvPr/>
        </p:nvSpPr>
        <p:spPr>
          <a:xfrm>
            <a:off x="3532054" y="1444637"/>
            <a:ext cx="4597971" cy="954107"/>
          </a:xfrm>
          <a:prstGeom prst="rect">
            <a:avLst/>
          </a:prstGeom>
          <a:noFill/>
        </p:spPr>
        <p:txBody>
          <a:bodyPr wrap="squar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St. Paul's Episcopal Church </a:t>
            </a:r>
            <a:r>
              <a:rPr lang="en-US" sz="2800" b="1" dirty="0" smtClean="0">
                <a:ln w="22225">
                  <a:solidFill>
                    <a:schemeClr val="accent2"/>
                  </a:solidFill>
                  <a:prstDash val="solid"/>
                </a:ln>
                <a:solidFill>
                  <a:schemeClr val="accent2">
                    <a:lumMod val="40000"/>
                    <a:lumOff val="60000"/>
                  </a:schemeClr>
                </a:solidFill>
              </a:rPr>
              <a:t>and Preschool</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15" name="Rectangle 14"/>
          <p:cNvSpPr/>
          <p:nvPr/>
        </p:nvSpPr>
        <p:spPr>
          <a:xfrm>
            <a:off x="19803" y="2791253"/>
            <a:ext cx="1489169" cy="707886"/>
          </a:xfrm>
          <a:prstGeom prst="rect">
            <a:avLst/>
          </a:prstGeom>
          <a:noFill/>
        </p:spPr>
        <p:txBody>
          <a:bodyPr wrap="square" lIns="91440" tIns="45720" rIns="91440" bIns="45720">
            <a:spAutoFit/>
          </a:bodyPr>
          <a:lstStyle/>
          <a:p>
            <a:pPr algn="ctr"/>
            <a:r>
              <a:rPr lang="en-US" sz="2000" dirty="0" smtClean="0">
                <a:ln w="0"/>
                <a:solidFill>
                  <a:srgbClr val="00B050"/>
                </a:solidFill>
              </a:rPr>
              <a:t>Tustin Little Gym</a:t>
            </a:r>
            <a:endParaRPr lang="en-US" sz="2000" b="0" cap="none" spc="0" dirty="0">
              <a:ln w="0"/>
              <a:solidFill>
                <a:srgbClr val="00B050"/>
              </a:solidFill>
              <a:effectLst/>
            </a:endParaRPr>
          </a:p>
        </p:txBody>
      </p:sp>
      <p:sp>
        <p:nvSpPr>
          <p:cNvPr id="16" name="Rectangle 15"/>
          <p:cNvSpPr/>
          <p:nvPr/>
        </p:nvSpPr>
        <p:spPr>
          <a:xfrm>
            <a:off x="7010400" y="3623009"/>
            <a:ext cx="1364181" cy="954107"/>
          </a:xfrm>
          <a:prstGeom prst="rect">
            <a:avLst/>
          </a:prstGeom>
          <a:noFill/>
        </p:spPr>
        <p:txBody>
          <a:bodyPr wrap="square" lIns="91440" tIns="45720" rIns="91440" bIns="45720">
            <a:spAutoFit/>
          </a:bodyPr>
          <a:lstStyle/>
          <a:p>
            <a:pPr algn="ctr"/>
            <a:r>
              <a:rPr lang="en-US" sz="28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Tustin Tennis</a:t>
            </a:r>
            <a:endParaRPr lang="en-US" sz="28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
        <p:nvSpPr>
          <p:cNvPr id="17" name="TextBox 16"/>
          <p:cNvSpPr txBox="1"/>
          <p:nvPr/>
        </p:nvSpPr>
        <p:spPr>
          <a:xfrm>
            <a:off x="280671" y="355526"/>
            <a:ext cx="3570185" cy="2308324"/>
          </a:xfrm>
          <a:prstGeom prst="rect">
            <a:avLst/>
          </a:prstGeom>
          <a:noFill/>
        </p:spPr>
        <p:txBody>
          <a:bodyPr wrap="square" rtlCol="0">
            <a:spAutoFit/>
          </a:bodyPr>
          <a:lstStyle/>
          <a:p>
            <a:r>
              <a:rPr lang="en-US" sz="2400" dirty="0" smtClean="0">
                <a:solidFill>
                  <a:srgbClr val="002060"/>
                </a:solidFill>
              </a:rPr>
              <a:t>Unincorporated </a:t>
            </a:r>
            <a:r>
              <a:rPr lang="en-US" sz="2400" dirty="0">
                <a:solidFill>
                  <a:srgbClr val="002060"/>
                </a:solidFill>
              </a:rPr>
              <a:t>communities of </a:t>
            </a:r>
            <a:r>
              <a:rPr lang="en-US" sz="2400" b="1" dirty="0">
                <a:solidFill>
                  <a:srgbClr val="002060"/>
                </a:solidFill>
              </a:rPr>
              <a:t>Cowan Heights</a:t>
            </a:r>
            <a:r>
              <a:rPr lang="en-US" sz="2400" dirty="0">
                <a:solidFill>
                  <a:srgbClr val="002060"/>
                </a:solidFill>
              </a:rPr>
              <a:t>, </a:t>
            </a:r>
            <a:r>
              <a:rPr lang="en-US" sz="2400" b="1" dirty="0">
                <a:solidFill>
                  <a:srgbClr val="002060"/>
                </a:solidFill>
              </a:rPr>
              <a:t>East Tustin</a:t>
            </a:r>
            <a:r>
              <a:rPr lang="en-US" sz="2400" dirty="0">
                <a:solidFill>
                  <a:srgbClr val="002060"/>
                </a:solidFill>
              </a:rPr>
              <a:t>, </a:t>
            </a:r>
            <a:r>
              <a:rPr lang="en-US" sz="2400" b="1" dirty="0">
                <a:solidFill>
                  <a:srgbClr val="002060"/>
                </a:solidFill>
              </a:rPr>
              <a:t>Lemon Heights</a:t>
            </a:r>
            <a:r>
              <a:rPr lang="en-US" sz="2400" dirty="0">
                <a:solidFill>
                  <a:srgbClr val="002060"/>
                </a:solidFill>
              </a:rPr>
              <a:t>, </a:t>
            </a:r>
            <a:r>
              <a:rPr lang="en-US" sz="2400" b="1" dirty="0">
                <a:solidFill>
                  <a:srgbClr val="002060"/>
                </a:solidFill>
              </a:rPr>
              <a:t>North Tustin</a:t>
            </a:r>
            <a:r>
              <a:rPr lang="en-US" sz="2400" dirty="0">
                <a:solidFill>
                  <a:srgbClr val="002060"/>
                </a:solidFill>
              </a:rPr>
              <a:t>, </a:t>
            </a:r>
            <a:r>
              <a:rPr lang="en-US" sz="2400" b="1" dirty="0">
                <a:solidFill>
                  <a:srgbClr val="002060"/>
                </a:solidFill>
              </a:rPr>
              <a:t>Panorama Heights</a:t>
            </a:r>
            <a:r>
              <a:rPr lang="en-US" sz="2400" dirty="0">
                <a:solidFill>
                  <a:srgbClr val="002060"/>
                </a:solidFill>
              </a:rPr>
              <a:t>, and </a:t>
            </a:r>
            <a:r>
              <a:rPr lang="en-US" sz="2400" b="1" dirty="0">
                <a:solidFill>
                  <a:srgbClr val="002060"/>
                </a:solidFill>
              </a:rPr>
              <a:t>Red Hill</a:t>
            </a:r>
            <a:endParaRPr lang="en-US" sz="2400" dirty="0">
              <a:solidFill>
                <a:srgbClr val="002060"/>
              </a:solidFill>
            </a:endParaRPr>
          </a:p>
        </p:txBody>
      </p:sp>
      <p:sp>
        <p:nvSpPr>
          <p:cNvPr id="18" name="Rectangle 17"/>
          <p:cNvSpPr/>
          <p:nvPr/>
        </p:nvSpPr>
        <p:spPr>
          <a:xfrm>
            <a:off x="5366165" y="5470915"/>
            <a:ext cx="3777835"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smtClean="0">
                <a:ln/>
                <a:solidFill>
                  <a:srgbClr val="7030A0"/>
                </a:solidFill>
                <a:effectLst/>
              </a:rPr>
              <a:t>Tustin Pony League</a:t>
            </a:r>
            <a:endParaRPr lang="en-US" sz="2800" b="1" cap="none" spc="0" dirty="0">
              <a:ln/>
              <a:solidFill>
                <a:srgbClr val="7030A0"/>
              </a:solidFill>
              <a:effectLst/>
            </a:endParaRPr>
          </a:p>
        </p:txBody>
      </p:sp>
      <p:sp>
        <p:nvSpPr>
          <p:cNvPr id="19" name="Rectangle 18"/>
          <p:cNvSpPr/>
          <p:nvPr/>
        </p:nvSpPr>
        <p:spPr>
          <a:xfrm>
            <a:off x="1182020" y="3581400"/>
            <a:ext cx="5931432" cy="461665"/>
          </a:xfrm>
          <a:prstGeom prst="rect">
            <a:avLst/>
          </a:prstGeom>
        </p:spPr>
        <p:txBody>
          <a:bodyPr wrap="none">
            <a:spAutoFit/>
          </a:bodyPr>
          <a:lstStyle/>
          <a:p>
            <a:r>
              <a:rPr lang="en-US" sz="2400" b="1" dirty="0">
                <a:solidFill>
                  <a:srgbClr val="00B0F0"/>
                </a:solidFill>
                <a:effectLst>
                  <a:outerShdw blurRad="38100" dist="38100" dir="2700000" algn="tl">
                    <a:srgbClr val="000000">
                      <a:alpha val="43137"/>
                    </a:srgbClr>
                  </a:outerShdw>
                </a:effectLst>
              </a:rPr>
              <a:t>North Tustin Political Action Committee</a:t>
            </a:r>
          </a:p>
        </p:txBody>
      </p:sp>
      <p:sp>
        <p:nvSpPr>
          <p:cNvPr id="20" name="Rectangle 19"/>
          <p:cNvSpPr/>
          <p:nvPr/>
        </p:nvSpPr>
        <p:spPr>
          <a:xfrm>
            <a:off x="3918135" y="2268789"/>
            <a:ext cx="4315605" cy="400110"/>
          </a:xfrm>
          <a:prstGeom prst="rect">
            <a:avLst/>
          </a:prstGeom>
        </p:spPr>
        <p:txBody>
          <a:bodyPr wrap="none">
            <a:spAutoFit/>
          </a:bodyPr>
          <a:lstStyle/>
          <a:p>
            <a:r>
              <a:rPr lang="en-US" sz="2000" dirty="0"/>
              <a:t>Trinity United Presbyterian Church</a:t>
            </a:r>
          </a:p>
        </p:txBody>
      </p:sp>
      <p:sp>
        <p:nvSpPr>
          <p:cNvPr id="3" name="Rectangle 2"/>
          <p:cNvSpPr/>
          <p:nvPr/>
        </p:nvSpPr>
        <p:spPr>
          <a:xfrm>
            <a:off x="4343400" y="31693"/>
            <a:ext cx="4677884" cy="523220"/>
          </a:xfrm>
          <a:prstGeom prst="rect">
            <a:avLst/>
          </a:prstGeom>
          <a:noFill/>
        </p:spPr>
        <p:txBody>
          <a:bodyPr wrap="none" lIns="91440" tIns="45720" rIns="91440" bIns="45720">
            <a:spAutoFit/>
          </a:bodyPr>
          <a:lstStyle/>
          <a:p>
            <a:pPr algn="ctr"/>
            <a:r>
              <a:rPr lang="en-US" sz="2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Arroyo Elementary School</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1" name="Rectangle 20"/>
          <p:cNvSpPr/>
          <p:nvPr/>
        </p:nvSpPr>
        <p:spPr>
          <a:xfrm rot="16200000">
            <a:off x="-1670507" y="4751432"/>
            <a:ext cx="3910045" cy="523220"/>
          </a:xfrm>
          <a:prstGeom prst="rect">
            <a:avLst/>
          </a:prstGeom>
          <a:noFill/>
        </p:spPr>
        <p:txBody>
          <a:bodyPr wrap="none" lIns="91440" tIns="45720" rIns="91440" bIns="45720">
            <a:spAutoFit/>
          </a:bodyPr>
          <a:lstStyle/>
          <a:p>
            <a:pPr algn="ctr"/>
            <a:r>
              <a:rPr lang="en-US" sz="28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Hewes</a:t>
            </a:r>
            <a:r>
              <a:rPr lang="en-US" sz="2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Middle School</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ctangle 3"/>
          <p:cNvSpPr/>
          <p:nvPr/>
        </p:nvSpPr>
        <p:spPr>
          <a:xfrm>
            <a:off x="7488310" y="491924"/>
            <a:ext cx="1610684" cy="1569660"/>
          </a:xfrm>
          <a:prstGeom prst="rect">
            <a:avLst/>
          </a:prstGeom>
          <a:noFill/>
        </p:spPr>
        <p:txBody>
          <a:bodyPr wrap="square" lIns="91440" tIns="45720" rIns="91440" bIns="45720">
            <a:spAutoFit/>
          </a:bodyPr>
          <a:lstStyle/>
          <a:p>
            <a:pPr algn="ctr"/>
            <a:r>
              <a:rPr lang="en-U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Foothill High School</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6829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Panorama Heights (North Tustin) Community Profile </a:t>
            </a:r>
            <a:endParaRPr lang="en-US" b="1" dirty="0"/>
          </a:p>
        </p:txBody>
      </p:sp>
      <p:sp>
        <p:nvSpPr>
          <p:cNvPr id="3" name="Content Placeholder 2"/>
          <p:cNvSpPr>
            <a:spLocks noGrp="1"/>
          </p:cNvSpPr>
          <p:nvPr>
            <p:ph idx="1"/>
          </p:nvPr>
        </p:nvSpPr>
        <p:spPr>
          <a:xfrm>
            <a:off x="426128" y="1600200"/>
            <a:ext cx="8153400" cy="4343399"/>
          </a:xfrm>
        </p:spPr>
        <p:txBody>
          <a:bodyPr>
            <a:normAutofit fontScale="92500" lnSpcReduction="20000"/>
          </a:bodyPr>
          <a:lstStyle/>
          <a:p>
            <a:pPr lvl="1"/>
            <a:r>
              <a:rPr lang="en-US" dirty="0" smtClean="0"/>
              <a:t>Many </a:t>
            </a:r>
            <a:r>
              <a:rPr lang="en-US" dirty="0"/>
              <a:t>children </a:t>
            </a:r>
            <a:r>
              <a:rPr lang="en-US" dirty="0" smtClean="0"/>
              <a:t>have </a:t>
            </a:r>
            <a:r>
              <a:rPr lang="en-US" b="1" u="sng" dirty="0" smtClean="0"/>
              <a:t>tried</a:t>
            </a:r>
            <a:r>
              <a:rPr lang="en-US" dirty="0" smtClean="0"/>
              <a:t> or already </a:t>
            </a:r>
            <a:r>
              <a:rPr lang="en-US" dirty="0"/>
              <a:t>attend TUSD schools as OUSD allows inter-district transfers to TUSD upon request. Note though that inter-district transfer permits are granted year-to-year </a:t>
            </a:r>
            <a:r>
              <a:rPr lang="en-US" dirty="0" smtClean="0"/>
              <a:t>on a </a:t>
            </a:r>
            <a:r>
              <a:rPr lang="en-US" i="1" u="sng" dirty="0" smtClean="0"/>
              <a:t>space available </a:t>
            </a:r>
            <a:r>
              <a:rPr lang="en-US" dirty="0" smtClean="0"/>
              <a:t>basis</a:t>
            </a:r>
            <a:r>
              <a:rPr lang="en-US" dirty="0"/>
              <a:t> </a:t>
            </a:r>
            <a:r>
              <a:rPr lang="en-US" dirty="0" smtClean="0"/>
              <a:t>only</a:t>
            </a:r>
            <a:br>
              <a:rPr lang="en-US" dirty="0" smtClean="0"/>
            </a:br>
            <a:endParaRPr lang="en-US" sz="1600" dirty="0"/>
          </a:p>
          <a:p>
            <a:pPr lvl="1"/>
            <a:r>
              <a:rPr lang="en-US" dirty="0" smtClean="0"/>
              <a:t>Most Panorama Heights students who do utilize Panorama Elementary School, then go on to either Private Schools or transfer outside of OUSD</a:t>
            </a:r>
          </a:p>
          <a:p>
            <a:pPr lvl="1"/>
            <a:r>
              <a:rPr lang="en-US" dirty="0" smtClean="0"/>
              <a:t>The </a:t>
            </a:r>
            <a:r>
              <a:rPr lang="en-US" u="sng" dirty="0"/>
              <a:t>primary</a:t>
            </a:r>
            <a:r>
              <a:rPr lang="en-US" dirty="0"/>
              <a:t> </a:t>
            </a:r>
            <a:r>
              <a:rPr lang="en-US" dirty="0" smtClean="0"/>
              <a:t>sports, community, service, social, and faith organizations </a:t>
            </a:r>
            <a:r>
              <a:rPr lang="en-US" dirty="0"/>
              <a:t>in which </a:t>
            </a:r>
            <a:r>
              <a:rPr lang="en-US" dirty="0" smtClean="0"/>
              <a:t>families of North Tustin participate and coach in are </a:t>
            </a:r>
            <a:r>
              <a:rPr lang="en-US" dirty="0"/>
              <a:t>based in </a:t>
            </a:r>
            <a:r>
              <a:rPr lang="en-US" dirty="0" smtClean="0"/>
              <a:t>Tustin</a:t>
            </a:r>
            <a:br>
              <a:rPr lang="en-US" dirty="0" smtClean="0"/>
            </a:br>
            <a:endParaRPr lang="en-US" dirty="0" smtClean="0"/>
          </a:p>
          <a:p>
            <a:pPr lvl="1"/>
            <a:r>
              <a:rPr lang="en-US" dirty="0" smtClean="0"/>
              <a:t>Many children attend preschools in Tustin, that matriculate into Tustin Elementary Schools</a:t>
            </a:r>
            <a:br>
              <a:rPr lang="en-US" dirty="0" smtClean="0"/>
            </a:br>
            <a:endParaRPr lang="en-US" dirty="0" smtClean="0"/>
          </a:p>
          <a:p>
            <a:pPr lvl="1"/>
            <a:r>
              <a:rPr lang="en-US" dirty="0" smtClean="0"/>
              <a:t>The majority of residents support the Tustin community through sales tax by shopping primarily in Tustin stores</a:t>
            </a:r>
          </a:p>
          <a:p>
            <a:pPr lvl="1"/>
            <a:endParaRPr lang="en-US" sz="1600" dirty="0"/>
          </a:p>
          <a:p>
            <a:endParaRPr lang="en-US" dirty="0"/>
          </a:p>
        </p:txBody>
      </p:sp>
      <p:sp>
        <p:nvSpPr>
          <p:cNvPr id="4" name="TextBox 3"/>
          <p:cNvSpPr txBox="1"/>
          <p:nvPr/>
        </p:nvSpPr>
        <p:spPr>
          <a:xfrm>
            <a:off x="426128" y="6096000"/>
            <a:ext cx="8260672" cy="523220"/>
          </a:xfrm>
          <a:prstGeom prst="rect">
            <a:avLst/>
          </a:prstGeom>
          <a:solidFill>
            <a:srgbClr val="6666FF"/>
          </a:solidFill>
        </p:spPr>
        <p:txBody>
          <a:bodyPr wrap="square" rtlCol="0">
            <a:spAutoFit/>
          </a:bodyPr>
          <a:lstStyle/>
          <a:p>
            <a:pPr algn="ctr"/>
            <a:r>
              <a:rPr lang="en-US" sz="2800" dirty="0" smtClean="0">
                <a:solidFill>
                  <a:schemeClr val="bg1"/>
                </a:solidFill>
              </a:rPr>
              <a:t>Educational &amp; Social alignment – City of Tustin</a:t>
            </a:r>
            <a:endParaRPr lang="en-US" sz="2800" dirty="0">
              <a:solidFill>
                <a:schemeClr val="bg1"/>
              </a:solidFill>
            </a:endParaRPr>
          </a:p>
        </p:txBody>
      </p:sp>
    </p:spTree>
    <p:extLst>
      <p:ext uri="{BB962C8B-B14F-4D97-AF65-F5344CB8AC3E}">
        <p14:creationId xmlns:p14="http://schemas.microsoft.com/office/powerpoint/2010/main" val="52113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0672" cy="734627"/>
          </a:xfrm>
        </p:spPr>
        <p:txBody>
          <a:bodyPr>
            <a:normAutofit/>
          </a:bodyPr>
          <a:lstStyle/>
          <a:p>
            <a:r>
              <a:rPr lang="en-US" dirty="0" smtClean="0"/>
              <a:t>OUSD Trustee area map</a:t>
            </a:r>
            <a:endParaRPr lang="en-US" dirty="0"/>
          </a:p>
        </p:txBody>
      </p:sp>
      <p:pic>
        <p:nvPicPr>
          <p:cNvPr id="1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99" y="1115627"/>
            <a:ext cx="9035201" cy="5742373"/>
          </a:xfrm>
        </p:spPr>
      </p:pic>
      <p:sp>
        <p:nvSpPr>
          <p:cNvPr id="12" name="Rectangle 11"/>
          <p:cNvSpPr/>
          <p:nvPr/>
        </p:nvSpPr>
        <p:spPr>
          <a:xfrm>
            <a:off x="3886200" y="5257800"/>
            <a:ext cx="381000" cy="60960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5257800"/>
            <a:ext cx="304800" cy="22860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No Border) 13"/>
          <p:cNvSpPr/>
          <p:nvPr/>
        </p:nvSpPr>
        <p:spPr>
          <a:xfrm>
            <a:off x="6324600" y="3505200"/>
            <a:ext cx="2667000" cy="762000"/>
          </a:xfrm>
          <a:prstGeom prst="callout1">
            <a:avLst>
              <a:gd name="adj1" fmla="val 18750"/>
              <a:gd name="adj2" fmla="val -8333"/>
              <a:gd name="adj3" fmla="val 237807"/>
              <a:gd name="adj4" fmla="val -5239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Rocking Horse Ridge II Petition Area</a:t>
            </a:r>
            <a:endParaRPr lang="en-US" dirty="0">
              <a:solidFill>
                <a:schemeClr val="tx1"/>
              </a:solidFill>
            </a:endParaRPr>
          </a:p>
        </p:txBody>
      </p:sp>
      <p:sp>
        <p:nvSpPr>
          <p:cNvPr id="15" name="Line Callout 1 (No Border) 14"/>
          <p:cNvSpPr/>
          <p:nvPr/>
        </p:nvSpPr>
        <p:spPr>
          <a:xfrm>
            <a:off x="5791200" y="5715000"/>
            <a:ext cx="2667000" cy="762000"/>
          </a:xfrm>
          <a:prstGeom prst="callout1">
            <a:avLst>
              <a:gd name="adj1" fmla="val 18750"/>
              <a:gd name="adj2" fmla="val -8333"/>
              <a:gd name="adj3" fmla="val 4352"/>
              <a:gd name="adj4" fmla="val -598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Panorama Heights Petition Area</a:t>
            </a:r>
            <a:endParaRPr lang="en-US" dirty="0">
              <a:solidFill>
                <a:schemeClr val="tx1"/>
              </a:solidFill>
            </a:endParaRPr>
          </a:p>
        </p:txBody>
      </p:sp>
    </p:spTree>
    <p:extLst>
      <p:ext uri="{BB962C8B-B14F-4D97-AF65-F5344CB8AC3E}">
        <p14:creationId xmlns:p14="http://schemas.microsoft.com/office/powerpoint/2010/main" val="6483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0672" cy="734627"/>
          </a:xfrm>
        </p:spPr>
        <p:txBody>
          <a:bodyPr>
            <a:normAutofit/>
          </a:bodyPr>
          <a:lstStyle/>
          <a:p>
            <a:r>
              <a:rPr lang="en-US" dirty="0" smtClean="0"/>
              <a:t>Petition neighborhood</a:t>
            </a:r>
            <a:endParaRPr lang="en-US" dirty="0"/>
          </a:p>
        </p:txBody>
      </p:sp>
      <p:pic>
        <p:nvPicPr>
          <p:cNvPr id="4" name="Content Placeholder 3" descr="Screen Shot 2016-05-15 at 6.47.53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785" y="1884047"/>
            <a:ext cx="5725159" cy="4373563"/>
          </a:xfrm>
        </p:spPr>
      </p:pic>
      <p:sp>
        <p:nvSpPr>
          <p:cNvPr id="5" name="Rectangle 4"/>
          <p:cNvSpPr/>
          <p:nvPr/>
        </p:nvSpPr>
        <p:spPr>
          <a:xfrm>
            <a:off x="3460072" y="2717087"/>
            <a:ext cx="914400" cy="1508023"/>
          </a:xfrm>
          <a:prstGeom prst="rect">
            <a:avLst/>
          </a:prstGeom>
          <a:noFill/>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09600" y="762000"/>
            <a:ext cx="7848600" cy="1261884"/>
          </a:xfrm>
          <a:prstGeom prst="rect">
            <a:avLst/>
          </a:prstGeom>
          <a:noFill/>
        </p:spPr>
        <p:txBody>
          <a:bodyPr wrap="square" rtlCol="0">
            <a:spAutoFit/>
          </a:bodyPr>
          <a:lstStyle/>
          <a:p>
            <a:pPr marL="285750" indent="-285750">
              <a:buFont typeface="Arial"/>
              <a:buChar char="•"/>
            </a:pPr>
            <a:r>
              <a:rPr lang="en-US" sz="1900" dirty="0">
                <a:solidFill>
                  <a:schemeClr val="tx2"/>
                </a:solidFill>
              </a:rPr>
              <a:t>Petition and surrounding neighborhoods lie in closer proximity to TUSD schools than those in OUSD, and closer than several neighborhoods </a:t>
            </a:r>
            <a:r>
              <a:rPr lang="en-US" sz="1900" dirty="0" smtClean="0">
                <a:solidFill>
                  <a:schemeClr val="tx2"/>
                </a:solidFill>
              </a:rPr>
              <a:t>in </a:t>
            </a:r>
            <a:r>
              <a:rPr lang="en-US" sz="1900" dirty="0">
                <a:solidFill>
                  <a:schemeClr val="tx2"/>
                </a:solidFill>
              </a:rPr>
              <a:t>TUSD </a:t>
            </a:r>
            <a:r>
              <a:rPr lang="en-US" sz="1900" dirty="0" smtClean="0">
                <a:solidFill>
                  <a:schemeClr val="tx2"/>
                </a:solidFill>
              </a:rPr>
              <a:t>boundary</a:t>
            </a:r>
            <a:r>
              <a:rPr lang="en-US" sz="1900" dirty="0">
                <a:solidFill>
                  <a:schemeClr val="tx2"/>
                </a:solidFill>
              </a:rPr>
              <a:t/>
            </a:r>
            <a:br>
              <a:rPr lang="en-US" sz="1900" dirty="0">
                <a:solidFill>
                  <a:schemeClr val="tx2"/>
                </a:solidFill>
              </a:rPr>
            </a:br>
            <a:endParaRPr lang="en-US" sz="1900" dirty="0">
              <a:solidFill>
                <a:srgbClr val="0000FF"/>
              </a:solidFill>
            </a:endParaRPr>
          </a:p>
        </p:txBody>
      </p:sp>
      <p:sp>
        <p:nvSpPr>
          <p:cNvPr id="7" name="Rectangle 6"/>
          <p:cNvSpPr/>
          <p:nvPr/>
        </p:nvSpPr>
        <p:spPr>
          <a:xfrm>
            <a:off x="3023785" y="4170380"/>
            <a:ext cx="817288" cy="738649"/>
          </a:xfrm>
          <a:prstGeom prst="rect">
            <a:avLst/>
          </a:prstGeom>
          <a:noFill/>
          <a:ln>
            <a:solidFill>
              <a:srgbClr val="008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4376930" y="2764367"/>
            <a:ext cx="195070" cy="1371600"/>
          </a:xfrm>
          <a:prstGeom prst="rect">
            <a:avLst/>
          </a:prstGeom>
          <a:noFill/>
          <a:ln>
            <a:solidFill>
              <a:srgbClr val="0000FF"/>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628650" y="60960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Other Half of Panorama Heights in TUSD</a:t>
            </a:r>
            <a:endParaRPr lang="en-US" sz="2800" dirty="0">
              <a:solidFill>
                <a:schemeClr val="bg1"/>
              </a:solidFill>
            </a:endParaRPr>
          </a:p>
        </p:txBody>
      </p:sp>
      <p:sp>
        <p:nvSpPr>
          <p:cNvPr id="3" name="Rectangle 2"/>
          <p:cNvSpPr/>
          <p:nvPr/>
        </p:nvSpPr>
        <p:spPr>
          <a:xfrm>
            <a:off x="609599" y="1829984"/>
            <a:ext cx="2123441" cy="2585323"/>
          </a:xfrm>
          <a:prstGeom prst="rect">
            <a:avLst/>
          </a:prstGeom>
        </p:spPr>
        <p:txBody>
          <a:bodyPr wrap="square">
            <a:spAutoFit/>
          </a:bodyPr>
          <a:lstStyle/>
          <a:p>
            <a:pPr marL="285750" indent="-285750">
              <a:buFont typeface="Arial"/>
              <a:buChar char="•"/>
            </a:pPr>
            <a:r>
              <a:rPr lang="en-US" dirty="0">
                <a:solidFill>
                  <a:schemeClr val="tx2"/>
                </a:solidFill>
              </a:rPr>
              <a:t>Map below shows </a:t>
            </a:r>
            <a:r>
              <a:rPr lang="en-US" dirty="0">
                <a:solidFill>
                  <a:schemeClr val="accent2"/>
                </a:solidFill>
              </a:rPr>
              <a:t>Panorama Heights</a:t>
            </a:r>
            <a:r>
              <a:rPr lang="en-US" dirty="0">
                <a:solidFill>
                  <a:schemeClr val="tx2"/>
                </a:solidFill>
              </a:rPr>
              <a:t>, </a:t>
            </a:r>
            <a:endParaRPr lang="en-US" dirty="0" smtClean="0">
              <a:solidFill>
                <a:schemeClr val="tx2"/>
              </a:solidFill>
            </a:endParaRPr>
          </a:p>
          <a:p>
            <a:pPr marL="285750" indent="-285750">
              <a:buFont typeface="Arial"/>
              <a:buChar char="•"/>
            </a:pPr>
            <a:r>
              <a:rPr lang="en-US" dirty="0" smtClean="0">
                <a:solidFill>
                  <a:srgbClr val="008000"/>
                </a:solidFill>
              </a:rPr>
              <a:t>Lower </a:t>
            </a:r>
            <a:r>
              <a:rPr lang="en-US" dirty="0">
                <a:solidFill>
                  <a:srgbClr val="008000"/>
                </a:solidFill>
              </a:rPr>
              <a:t>Panorama #</a:t>
            </a:r>
            <a:r>
              <a:rPr lang="en-US" dirty="0" smtClean="0">
                <a:solidFill>
                  <a:srgbClr val="008000"/>
                </a:solidFill>
              </a:rPr>
              <a:t>1 </a:t>
            </a:r>
            <a:r>
              <a:rPr lang="en-US" dirty="0" smtClean="0">
                <a:solidFill>
                  <a:schemeClr val="tx2"/>
                </a:solidFill>
              </a:rPr>
              <a:t>and </a:t>
            </a:r>
          </a:p>
          <a:p>
            <a:pPr marL="285750" indent="-285750">
              <a:buFont typeface="Arial"/>
              <a:buChar char="•"/>
            </a:pPr>
            <a:r>
              <a:rPr lang="en-US" dirty="0" smtClean="0">
                <a:solidFill>
                  <a:srgbClr val="0000FF"/>
                </a:solidFill>
              </a:rPr>
              <a:t>Lower </a:t>
            </a:r>
            <a:r>
              <a:rPr lang="en-US" dirty="0">
                <a:solidFill>
                  <a:srgbClr val="0000FF"/>
                </a:solidFill>
              </a:rPr>
              <a:t>Panorama #2</a:t>
            </a:r>
          </a:p>
        </p:txBody>
      </p:sp>
    </p:spTree>
    <p:extLst>
      <p:ext uri="{BB962C8B-B14F-4D97-AF65-F5344CB8AC3E}">
        <p14:creationId xmlns:p14="http://schemas.microsoft.com/office/powerpoint/2010/main" val="11465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0672" cy="734627"/>
          </a:xfrm>
        </p:spPr>
        <p:txBody>
          <a:bodyPr>
            <a:normAutofit/>
          </a:bodyPr>
          <a:lstStyle/>
          <a:p>
            <a:r>
              <a:rPr lang="en-US" dirty="0" smtClean="0"/>
              <a:t>Petition neighborhood</a:t>
            </a:r>
            <a:endParaRPr lang="en-US" dirty="0"/>
          </a:p>
        </p:txBody>
      </p:sp>
      <p:sp>
        <p:nvSpPr>
          <p:cNvPr id="6" name="TextBox 5"/>
          <p:cNvSpPr txBox="1"/>
          <p:nvPr/>
        </p:nvSpPr>
        <p:spPr>
          <a:xfrm>
            <a:off x="609600" y="762000"/>
            <a:ext cx="7848600" cy="1554272"/>
          </a:xfrm>
          <a:prstGeom prst="rect">
            <a:avLst/>
          </a:prstGeom>
          <a:noFill/>
        </p:spPr>
        <p:txBody>
          <a:bodyPr wrap="square" rtlCol="0">
            <a:spAutoFit/>
          </a:bodyPr>
          <a:lstStyle/>
          <a:p>
            <a:pPr marL="285750" indent="-285750">
              <a:buFont typeface="Arial"/>
              <a:buChar char="•"/>
            </a:pPr>
            <a:r>
              <a:rPr lang="en-US" sz="1900" dirty="0">
                <a:solidFill>
                  <a:schemeClr val="tx2"/>
                </a:solidFill>
              </a:rPr>
              <a:t>Petition and surrounding neighborhoods </a:t>
            </a:r>
            <a:r>
              <a:rPr lang="en-US" sz="1900" dirty="0" smtClean="0">
                <a:solidFill>
                  <a:schemeClr val="tx2"/>
                </a:solidFill>
              </a:rPr>
              <a:t>primary, including single roads all lead through TUSD schools.</a:t>
            </a:r>
          </a:p>
          <a:p>
            <a:pPr marL="285750" indent="-285750">
              <a:buFont typeface="Arial"/>
              <a:buChar char="•"/>
            </a:pPr>
            <a:r>
              <a:rPr lang="en-US" sz="1900" dirty="0" smtClean="0">
                <a:solidFill>
                  <a:schemeClr val="tx2"/>
                </a:solidFill>
              </a:rPr>
              <a:t>School district lines should be aligned with natural demarcation of North Tustin boundaries</a:t>
            </a:r>
            <a:r>
              <a:rPr lang="en-US" sz="1900" dirty="0">
                <a:solidFill>
                  <a:schemeClr val="tx2"/>
                </a:solidFill>
              </a:rPr>
              <a:t/>
            </a:r>
            <a:br>
              <a:rPr lang="en-US" sz="1900" dirty="0">
                <a:solidFill>
                  <a:schemeClr val="tx2"/>
                </a:solidFill>
              </a:rPr>
            </a:br>
            <a:endParaRPr lang="en-US" sz="1900" dirty="0">
              <a:solidFill>
                <a:srgbClr val="0000FF"/>
              </a:solidFill>
            </a:endParaRPr>
          </a:p>
        </p:txBody>
      </p:sp>
      <p:sp>
        <p:nvSpPr>
          <p:cNvPr id="9" name="TextBox 8"/>
          <p:cNvSpPr txBox="1"/>
          <p:nvPr/>
        </p:nvSpPr>
        <p:spPr>
          <a:xfrm>
            <a:off x="628650" y="6096000"/>
            <a:ext cx="7905750" cy="523220"/>
          </a:xfrm>
          <a:prstGeom prst="rect">
            <a:avLst/>
          </a:prstGeom>
          <a:solidFill>
            <a:srgbClr val="6666FF"/>
          </a:solidFill>
        </p:spPr>
        <p:txBody>
          <a:bodyPr wrap="square" rtlCol="0">
            <a:spAutoFit/>
          </a:bodyPr>
          <a:lstStyle/>
          <a:p>
            <a:pPr algn="ctr"/>
            <a:r>
              <a:rPr lang="en-US" sz="2800" dirty="0" smtClean="0">
                <a:solidFill>
                  <a:schemeClr val="bg1"/>
                </a:solidFill>
              </a:rPr>
              <a:t>Other Half of Panorama Heights in TUSD</a:t>
            </a:r>
            <a:endParaRPr lang="en-US" sz="2800" dirty="0">
              <a:solidFill>
                <a:schemeClr val="bg1"/>
              </a:solidFil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4819" r="16838"/>
          <a:stretch/>
        </p:blipFill>
        <p:spPr>
          <a:xfrm>
            <a:off x="701336" y="1981200"/>
            <a:ext cx="5257800" cy="4000500"/>
          </a:xfrm>
          <a:prstGeom prst="rect">
            <a:avLst/>
          </a:prstGeom>
        </p:spPr>
      </p:pic>
      <p:sp>
        <p:nvSpPr>
          <p:cNvPr id="14" name="Line Callout 1 (No Border) 13"/>
          <p:cNvSpPr/>
          <p:nvPr/>
        </p:nvSpPr>
        <p:spPr>
          <a:xfrm>
            <a:off x="6324600" y="2306004"/>
            <a:ext cx="2667000" cy="762000"/>
          </a:xfrm>
          <a:prstGeom prst="callout1">
            <a:avLst>
              <a:gd name="adj1" fmla="val 18750"/>
              <a:gd name="adj2" fmla="val -8333"/>
              <a:gd name="adj3" fmla="val 67625"/>
              <a:gd name="adj4" fmla="val -108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Topography is a hill, clear boundary with City of Orange</a:t>
            </a:r>
            <a:endParaRPr lang="en-US" dirty="0"/>
          </a:p>
        </p:txBody>
      </p:sp>
      <p:sp>
        <p:nvSpPr>
          <p:cNvPr id="15" name="Line Callout 1 (No Border) 14"/>
          <p:cNvSpPr/>
          <p:nvPr/>
        </p:nvSpPr>
        <p:spPr>
          <a:xfrm>
            <a:off x="6309360" y="3767986"/>
            <a:ext cx="2667000" cy="762000"/>
          </a:xfrm>
          <a:prstGeom prst="callout1">
            <a:avLst>
              <a:gd name="adj1" fmla="val 18750"/>
              <a:gd name="adj2" fmla="val -8333"/>
              <a:gd name="adj3" fmla="val 67625"/>
              <a:gd name="adj4" fmla="val -108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road into Panorama Heights leads into TUSD</a:t>
            </a:r>
            <a:endParaRPr lang="en-US" dirty="0"/>
          </a:p>
        </p:txBody>
      </p:sp>
      <p:sp>
        <p:nvSpPr>
          <p:cNvPr id="16" name="Oval 15"/>
          <p:cNvSpPr/>
          <p:nvPr/>
        </p:nvSpPr>
        <p:spPr>
          <a:xfrm>
            <a:off x="2667000" y="3605584"/>
            <a:ext cx="1524000" cy="7517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0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1143</Words>
  <Application>Microsoft Office PowerPoint</Application>
  <PresentationFormat>Letter Paper (8.5x11 in)</PresentationFormat>
  <Paragraphs>132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Book Antiqua</vt:lpstr>
      <vt:lpstr>Century Gothic</vt:lpstr>
      <vt:lpstr>Apothecary</vt:lpstr>
      <vt:lpstr>Panorama Heights (North Tustin) Petition to transfer from OUSD to TUSD</vt:lpstr>
      <vt:lpstr>Panorama Heights (North Tustin) School District Transfer Committee</vt:lpstr>
      <vt:lpstr>North Tustin Map</vt:lpstr>
      <vt:lpstr>North Tustin    Community Profile </vt:lpstr>
      <vt:lpstr>NORTH TUSTIN</vt:lpstr>
      <vt:lpstr>Panorama Heights (North Tustin) Community Profile </vt:lpstr>
      <vt:lpstr>OUSD Trustee area map</vt:lpstr>
      <vt:lpstr>Petition neighborhood</vt:lpstr>
      <vt:lpstr>Petition neighborhood</vt:lpstr>
      <vt:lpstr>Petition timeline</vt:lpstr>
      <vt:lpstr>Petition COMPARISON</vt:lpstr>
      <vt:lpstr>Criteria To Change School Districts Per Education Code</vt:lpstr>
      <vt:lpstr>Criteria To Change School Districts Per Education Code</vt:lpstr>
      <vt:lpstr>Purpose of petition</vt:lpstr>
      <vt:lpstr>Conclusion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2015-09-01T20:38:49Z</dcterms:created>
  <dcterms:modified xsi:type="dcterms:W3CDTF">2017-03-31T13:52:29Z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